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58"/>
  </p:notesMasterIdLst>
  <p:handoutMasterIdLst>
    <p:handoutMasterId r:id="rId59"/>
  </p:handoutMasterIdLst>
  <p:sldIdLst>
    <p:sldId id="329" r:id="rId2"/>
    <p:sldId id="259" r:id="rId3"/>
    <p:sldId id="397" r:id="rId4"/>
    <p:sldId id="332" r:id="rId5"/>
    <p:sldId id="333" r:id="rId6"/>
    <p:sldId id="334" r:id="rId7"/>
    <p:sldId id="337" r:id="rId8"/>
    <p:sldId id="338" r:id="rId9"/>
    <p:sldId id="339" r:id="rId10"/>
    <p:sldId id="340" r:id="rId11"/>
    <p:sldId id="341" r:id="rId12"/>
    <p:sldId id="342" r:id="rId13"/>
    <p:sldId id="344" r:id="rId14"/>
    <p:sldId id="345" r:id="rId15"/>
    <p:sldId id="346" r:id="rId16"/>
    <p:sldId id="398" r:id="rId17"/>
    <p:sldId id="347" r:id="rId18"/>
    <p:sldId id="348" r:id="rId19"/>
    <p:sldId id="349" r:id="rId20"/>
    <p:sldId id="350" r:id="rId21"/>
    <p:sldId id="352" r:id="rId22"/>
    <p:sldId id="353" r:id="rId23"/>
    <p:sldId id="354" r:id="rId24"/>
    <p:sldId id="356" r:id="rId25"/>
    <p:sldId id="357" r:id="rId26"/>
    <p:sldId id="358" r:id="rId27"/>
    <p:sldId id="359" r:id="rId28"/>
    <p:sldId id="360" r:id="rId29"/>
    <p:sldId id="361" r:id="rId30"/>
    <p:sldId id="362" r:id="rId31"/>
    <p:sldId id="363" r:id="rId32"/>
    <p:sldId id="364" r:id="rId33"/>
    <p:sldId id="365" r:id="rId34"/>
    <p:sldId id="366" r:id="rId35"/>
    <p:sldId id="367" r:id="rId36"/>
    <p:sldId id="368" r:id="rId37"/>
    <p:sldId id="369" r:id="rId38"/>
    <p:sldId id="370" r:id="rId39"/>
    <p:sldId id="371" r:id="rId40"/>
    <p:sldId id="372" r:id="rId41"/>
    <p:sldId id="373" r:id="rId42"/>
    <p:sldId id="374" r:id="rId43"/>
    <p:sldId id="376" r:id="rId44"/>
    <p:sldId id="377" r:id="rId45"/>
    <p:sldId id="378" r:id="rId46"/>
    <p:sldId id="380" r:id="rId47"/>
    <p:sldId id="381" r:id="rId48"/>
    <p:sldId id="383" r:id="rId49"/>
    <p:sldId id="399" r:id="rId50"/>
    <p:sldId id="385" r:id="rId51"/>
    <p:sldId id="386" r:id="rId52"/>
    <p:sldId id="389" r:id="rId53"/>
    <p:sldId id="390" r:id="rId54"/>
    <p:sldId id="393" r:id="rId55"/>
    <p:sldId id="395" r:id="rId56"/>
    <p:sldId id="396" r:id="rId57"/>
  </p:sldIdLst>
  <p:sldSz cx="9144000" cy="6858000" type="screen4x3"/>
  <p:notesSz cx="6858000" cy="9144000"/>
  <p:custDataLst>
    <p:tags r:id="rId6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6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anne Dauksewicz" initials="" lastIdx="1" clrIdx="0"/>
  <p:cmAuthor id="1" name="Windows User" initials="JD" lastIdx="28" clrIdx="1"/>
  <p:cmAuthor id="2" name="Tianna" initials="T" lastIdx="6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C1D4"/>
    <a:srgbClr val="006600"/>
    <a:srgbClr val="6D4B87"/>
    <a:srgbClr val="009900"/>
    <a:srgbClr val="339966"/>
    <a:srgbClr val="339933"/>
    <a:srgbClr val="008000"/>
    <a:srgbClr val="D2E3EA"/>
    <a:srgbClr val="438609"/>
    <a:srgbClr val="007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364" autoAdjust="0"/>
  </p:normalViewPr>
  <p:slideViewPr>
    <p:cSldViewPr>
      <p:cViewPr varScale="1">
        <p:scale>
          <a:sx n="68" d="100"/>
          <a:sy n="68" d="100"/>
        </p:scale>
        <p:origin x="531" y="39"/>
      </p:cViewPr>
      <p:guideLst>
        <p:guide orient="horz" pos="816"/>
        <p:guide pos="672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912"/>
    </p:cViewPr>
  </p:sorter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gs" Target="tags/tag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935E97-34F9-4657-8602-64F3F421532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02DB74-4A83-4373-9D20-0BD3D79F5C92}">
      <dgm:prSet phldrT="[Text]"/>
      <dgm:spPr>
        <a:solidFill>
          <a:srgbClr val="6D4B87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Determine identity and needs of customer</a:t>
          </a:r>
        </a:p>
      </dgm:t>
    </dgm:pt>
    <dgm:pt modelId="{FA28D641-DFEE-4789-B140-8C05CF7C02C5}" type="parTrans" cxnId="{B4F89B4C-1C04-4537-B03C-94C7A6214103}">
      <dgm:prSet/>
      <dgm:spPr/>
      <dgm:t>
        <a:bodyPr/>
        <a:lstStyle/>
        <a:p>
          <a:endParaRPr lang="en-US"/>
        </a:p>
      </dgm:t>
    </dgm:pt>
    <dgm:pt modelId="{F534509A-C53E-462C-B8B8-651EDBDA05E0}" type="sibTrans" cxnId="{B4F89B4C-1C04-4537-B03C-94C7A6214103}">
      <dgm:prSet/>
      <dgm:spPr>
        <a:solidFill>
          <a:srgbClr val="7599A9"/>
        </a:solidFill>
        <a:ln w="57150">
          <a:noFill/>
        </a:ln>
      </dgm:spPr>
      <dgm:t>
        <a:bodyPr/>
        <a:lstStyle/>
        <a:p>
          <a:endParaRPr lang="en-US"/>
        </a:p>
      </dgm:t>
    </dgm:pt>
    <dgm:pt modelId="{6916683A-E70F-44DC-B271-AD8D0133E728}">
      <dgm:prSet phldrT="[Text]"/>
      <dgm:spPr>
        <a:solidFill>
          <a:srgbClr val="6D4B87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Develop a plan to deliver services</a:t>
          </a:r>
        </a:p>
      </dgm:t>
    </dgm:pt>
    <dgm:pt modelId="{9D387DD6-86AD-4DEE-A96B-6C379A53C484}" type="parTrans" cxnId="{565E5C84-D2AC-499B-89D4-BAB87DF290C6}">
      <dgm:prSet/>
      <dgm:spPr/>
      <dgm:t>
        <a:bodyPr/>
        <a:lstStyle/>
        <a:p>
          <a:endParaRPr lang="en-US"/>
        </a:p>
      </dgm:t>
    </dgm:pt>
    <dgm:pt modelId="{C0031223-00A3-4A36-B1F1-A41F5B7C5DFB}" type="sibTrans" cxnId="{565E5C84-D2AC-499B-89D4-BAB87DF290C6}">
      <dgm:prSet/>
      <dgm:spPr>
        <a:solidFill>
          <a:srgbClr val="7599A9"/>
        </a:solidFill>
        <a:ln w="57150">
          <a:noFill/>
        </a:ln>
      </dgm:spPr>
      <dgm:t>
        <a:bodyPr/>
        <a:lstStyle/>
        <a:p>
          <a:endParaRPr lang="en-US"/>
        </a:p>
      </dgm:t>
    </dgm:pt>
    <dgm:pt modelId="{C2F42110-BAFA-4BE3-B24F-B7A1EEC1E37D}">
      <dgm:prSet phldrT="[Text]"/>
      <dgm:spPr>
        <a:solidFill>
          <a:srgbClr val="6D4B87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Evaluate operating systems</a:t>
          </a:r>
        </a:p>
      </dgm:t>
    </dgm:pt>
    <dgm:pt modelId="{0946BCBD-D910-49DB-BA41-FA6EB57A1919}" type="parTrans" cxnId="{CA64B296-E15A-4306-AE10-47B3C7FA73B2}">
      <dgm:prSet/>
      <dgm:spPr/>
      <dgm:t>
        <a:bodyPr/>
        <a:lstStyle/>
        <a:p>
          <a:endParaRPr lang="en-US"/>
        </a:p>
      </dgm:t>
    </dgm:pt>
    <dgm:pt modelId="{AB598E0A-3FE2-4344-9376-8E7C53232C6C}" type="sibTrans" cxnId="{CA64B296-E15A-4306-AE10-47B3C7FA73B2}">
      <dgm:prSet/>
      <dgm:spPr>
        <a:solidFill>
          <a:srgbClr val="7599A9"/>
        </a:solidFill>
        <a:ln w="57150">
          <a:noFill/>
        </a:ln>
      </dgm:spPr>
      <dgm:t>
        <a:bodyPr/>
        <a:lstStyle/>
        <a:p>
          <a:endParaRPr lang="en-US"/>
        </a:p>
      </dgm:t>
    </dgm:pt>
    <dgm:pt modelId="{115211E0-F273-483F-B1B3-050FF565F74B}">
      <dgm:prSet phldrT="[Text]"/>
      <dgm:spPr>
        <a:solidFill>
          <a:srgbClr val="6D4B87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Measure customer satisfaction</a:t>
          </a:r>
        </a:p>
      </dgm:t>
    </dgm:pt>
    <dgm:pt modelId="{1715AF5C-97D0-44BC-AAF3-30AB1DDFD19A}" type="parTrans" cxnId="{19D59315-6F1D-4847-9772-1B7613BB8B6C}">
      <dgm:prSet/>
      <dgm:spPr/>
      <dgm:t>
        <a:bodyPr/>
        <a:lstStyle/>
        <a:p>
          <a:endParaRPr lang="en-US"/>
        </a:p>
      </dgm:t>
    </dgm:pt>
    <dgm:pt modelId="{6B66059E-114B-43FE-8A9B-14B70DEBE3A0}" type="sibTrans" cxnId="{19D59315-6F1D-4847-9772-1B7613BB8B6C}">
      <dgm:prSet/>
      <dgm:spPr>
        <a:solidFill>
          <a:srgbClr val="7599A9"/>
        </a:solidFill>
        <a:ln w="57150">
          <a:noFill/>
        </a:ln>
      </dgm:spPr>
      <dgm:t>
        <a:bodyPr/>
        <a:lstStyle/>
        <a:p>
          <a:endParaRPr lang="en-US"/>
        </a:p>
      </dgm:t>
    </dgm:pt>
    <dgm:pt modelId="{3C6F8D88-4115-4D23-AB23-8326818A171F}">
      <dgm:prSet phldrT="[Text]"/>
      <dgm:spPr>
        <a:solidFill>
          <a:srgbClr val="6D4B87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Redesign operating systems and services to improve the customer's experience</a:t>
          </a:r>
        </a:p>
      </dgm:t>
    </dgm:pt>
    <dgm:pt modelId="{1A3F4626-6917-45AA-9703-B14482B5F726}" type="parTrans" cxnId="{E41B3FA1-9EAF-4F7E-BDF8-13F99FA38E17}">
      <dgm:prSet/>
      <dgm:spPr/>
      <dgm:t>
        <a:bodyPr/>
        <a:lstStyle/>
        <a:p>
          <a:endParaRPr lang="en-US"/>
        </a:p>
      </dgm:t>
    </dgm:pt>
    <dgm:pt modelId="{C0DBF7EF-C494-4C8E-B2D7-35224075052C}" type="sibTrans" cxnId="{E41B3FA1-9EAF-4F7E-BDF8-13F99FA38E17}">
      <dgm:prSet/>
      <dgm:spPr>
        <a:solidFill>
          <a:srgbClr val="7599A9"/>
        </a:solidFill>
        <a:ln w="57150">
          <a:noFill/>
        </a:ln>
      </dgm:spPr>
      <dgm:t>
        <a:bodyPr/>
        <a:lstStyle/>
        <a:p>
          <a:endParaRPr lang="en-US"/>
        </a:p>
      </dgm:t>
    </dgm:pt>
    <dgm:pt modelId="{707C852E-E3A5-4406-9011-BDEC1C5BDDA8}" type="pres">
      <dgm:prSet presAssocID="{54935E97-34F9-4657-8602-64F3F421532E}" presName="cycle" presStyleCnt="0">
        <dgm:presLayoutVars>
          <dgm:dir/>
          <dgm:resizeHandles val="exact"/>
        </dgm:presLayoutVars>
      </dgm:prSet>
      <dgm:spPr/>
    </dgm:pt>
    <dgm:pt modelId="{15C9B55D-6B9B-42DA-AD8E-2330EB8FF64D}" type="pres">
      <dgm:prSet presAssocID="{0302DB74-4A83-4373-9D20-0BD3D79F5C92}" presName="node" presStyleLbl="node1" presStyleIdx="0" presStyleCnt="5" custScaleX="134154" custScaleY="130277">
        <dgm:presLayoutVars>
          <dgm:bulletEnabled val="1"/>
        </dgm:presLayoutVars>
      </dgm:prSet>
      <dgm:spPr/>
    </dgm:pt>
    <dgm:pt modelId="{BFFDA835-B540-4161-8EEA-99927C069DAA}" type="pres">
      <dgm:prSet presAssocID="{0302DB74-4A83-4373-9D20-0BD3D79F5C92}" presName="spNode" presStyleCnt="0"/>
      <dgm:spPr/>
    </dgm:pt>
    <dgm:pt modelId="{CE6B6CB0-78E1-4536-834B-D0ABACCDDCBC}" type="pres">
      <dgm:prSet presAssocID="{F534509A-C53E-462C-B8B8-651EDBDA05E0}" presName="sibTrans" presStyleLbl="sibTrans1D1" presStyleIdx="0" presStyleCnt="5"/>
      <dgm:spPr/>
    </dgm:pt>
    <dgm:pt modelId="{4C422066-222C-471F-ABAA-9BCAAD4CE3AF}" type="pres">
      <dgm:prSet presAssocID="{6916683A-E70F-44DC-B271-AD8D0133E728}" presName="node" presStyleLbl="node1" presStyleIdx="1" presStyleCnt="5" custScaleX="134154" custScaleY="130277" custRadScaleRad="122233" custRadScaleInc="24977">
        <dgm:presLayoutVars>
          <dgm:bulletEnabled val="1"/>
        </dgm:presLayoutVars>
      </dgm:prSet>
      <dgm:spPr/>
    </dgm:pt>
    <dgm:pt modelId="{92568709-24C9-4471-9389-73F6240180C4}" type="pres">
      <dgm:prSet presAssocID="{6916683A-E70F-44DC-B271-AD8D0133E728}" presName="spNode" presStyleCnt="0"/>
      <dgm:spPr/>
    </dgm:pt>
    <dgm:pt modelId="{873761A9-E444-4014-B700-87E6A0F7818D}" type="pres">
      <dgm:prSet presAssocID="{C0031223-00A3-4A36-B1F1-A41F5B7C5DFB}" presName="sibTrans" presStyleLbl="sibTrans1D1" presStyleIdx="1" presStyleCnt="5"/>
      <dgm:spPr/>
    </dgm:pt>
    <dgm:pt modelId="{D867F7F2-2AA6-4BF0-A238-82964F1EE9FC}" type="pres">
      <dgm:prSet presAssocID="{C2F42110-BAFA-4BE3-B24F-B7A1EEC1E37D}" presName="node" presStyleLbl="node1" presStyleIdx="2" presStyleCnt="5" custScaleX="134154" custScaleY="130277" custRadScaleRad="110240" custRadScaleInc="-28285">
        <dgm:presLayoutVars>
          <dgm:bulletEnabled val="1"/>
        </dgm:presLayoutVars>
      </dgm:prSet>
      <dgm:spPr/>
    </dgm:pt>
    <dgm:pt modelId="{76599045-EF2C-4D04-B76B-08B9F4EF5221}" type="pres">
      <dgm:prSet presAssocID="{C2F42110-BAFA-4BE3-B24F-B7A1EEC1E37D}" presName="spNode" presStyleCnt="0"/>
      <dgm:spPr/>
    </dgm:pt>
    <dgm:pt modelId="{F2C08F78-CA39-4A9F-B20C-54ED0BF2BC76}" type="pres">
      <dgm:prSet presAssocID="{AB598E0A-3FE2-4344-9376-8E7C53232C6C}" presName="sibTrans" presStyleLbl="sibTrans1D1" presStyleIdx="2" presStyleCnt="5"/>
      <dgm:spPr/>
    </dgm:pt>
    <dgm:pt modelId="{7B3B8028-2933-408C-B45F-6E268E06AA95}" type="pres">
      <dgm:prSet presAssocID="{115211E0-F273-483F-B1B3-050FF565F74B}" presName="node" presStyleLbl="node1" presStyleIdx="3" presStyleCnt="5" custScaleX="134154" custScaleY="130277" custRadScaleRad="110240" custRadScaleInc="28285">
        <dgm:presLayoutVars>
          <dgm:bulletEnabled val="1"/>
        </dgm:presLayoutVars>
      </dgm:prSet>
      <dgm:spPr/>
    </dgm:pt>
    <dgm:pt modelId="{99014F5B-E717-48A3-891B-5FF5C63C43B7}" type="pres">
      <dgm:prSet presAssocID="{115211E0-F273-483F-B1B3-050FF565F74B}" presName="spNode" presStyleCnt="0"/>
      <dgm:spPr/>
    </dgm:pt>
    <dgm:pt modelId="{D7FE5249-CF48-4E6E-9F3C-9EAEEC4CA470}" type="pres">
      <dgm:prSet presAssocID="{6B66059E-114B-43FE-8A9B-14B70DEBE3A0}" presName="sibTrans" presStyleLbl="sibTrans1D1" presStyleIdx="3" presStyleCnt="5"/>
      <dgm:spPr/>
    </dgm:pt>
    <dgm:pt modelId="{14908F9A-324C-45E8-B1FC-17E342F92FE8}" type="pres">
      <dgm:prSet presAssocID="{3C6F8D88-4115-4D23-AB23-8326818A171F}" presName="node" presStyleLbl="node1" presStyleIdx="4" presStyleCnt="5" custScaleX="134154" custScaleY="130277" custRadScaleRad="122233" custRadScaleInc="-24977">
        <dgm:presLayoutVars>
          <dgm:bulletEnabled val="1"/>
        </dgm:presLayoutVars>
      </dgm:prSet>
      <dgm:spPr/>
    </dgm:pt>
    <dgm:pt modelId="{77CECFB8-6E24-49FD-9ECD-4D217BB6A176}" type="pres">
      <dgm:prSet presAssocID="{3C6F8D88-4115-4D23-AB23-8326818A171F}" presName="spNode" presStyleCnt="0"/>
      <dgm:spPr/>
    </dgm:pt>
    <dgm:pt modelId="{63E6B3BE-8DF4-40FD-9050-642D5129F894}" type="pres">
      <dgm:prSet presAssocID="{C0DBF7EF-C494-4C8E-B2D7-35224075052C}" presName="sibTrans" presStyleLbl="sibTrans1D1" presStyleIdx="4" presStyleCnt="5"/>
      <dgm:spPr/>
    </dgm:pt>
  </dgm:ptLst>
  <dgm:cxnLst>
    <dgm:cxn modelId="{19D59315-6F1D-4847-9772-1B7613BB8B6C}" srcId="{54935E97-34F9-4657-8602-64F3F421532E}" destId="{115211E0-F273-483F-B1B3-050FF565F74B}" srcOrd="3" destOrd="0" parTransId="{1715AF5C-97D0-44BC-AAF3-30AB1DDFD19A}" sibTransId="{6B66059E-114B-43FE-8A9B-14B70DEBE3A0}"/>
    <dgm:cxn modelId="{BB6F7226-758B-4CA0-AB81-9630B1E57BC2}" type="presOf" srcId="{3C6F8D88-4115-4D23-AB23-8326818A171F}" destId="{14908F9A-324C-45E8-B1FC-17E342F92FE8}" srcOrd="0" destOrd="0" presId="urn:microsoft.com/office/officeart/2005/8/layout/cycle5"/>
    <dgm:cxn modelId="{1E917E32-23E6-4982-9D82-0643D86B91DA}" type="presOf" srcId="{54935E97-34F9-4657-8602-64F3F421532E}" destId="{707C852E-E3A5-4406-9011-BDEC1C5BDDA8}" srcOrd="0" destOrd="0" presId="urn:microsoft.com/office/officeart/2005/8/layout/cycle5"/>
    <dgm:cxn modelId="{9230FF42-9BED-4223-BEC9-B37A39986808}" type="presOf" srcId="{F534509A-C53E-462C-B8B8-651EDBDA05E0}" destId="{CE6B6CB0-78E1-4536-834B-D0ABACCDDCBC}" srcOrd="0" destOrd="0" presId="urn:microsoft.com/office/officeart/2005/8/layout/cycle5"/>
    <dgm:cxn modelId="{AF32BE6B-E174-428A-9C55-DD098D65DD9E}" type="presOf" srcId="{AB598E0A-3FE2-4344-9376-8E7C53232C6C}" destId="{F2C08F78-CA39-4A9F-B20C-54ED0BF2BC76}" srcOrd="0" destOrd="0" presId="urn:microsoft.com/office/officeart/2005/8/layout/cycle5"/>
    <dgm:cxn modelId="{B4F89B4C-1C04-4537-B03C-94C7A6214103}" srcId="{54935E97-34F9-4657-8602-64F3F421532E}" destId="{0302DB74-4A83-4373-9D20-0BD3D79F5C92}" srcOrd="0" destOrd="0" parTransId="{FA28D641-DFEE-4789-B140-8C05CF7C02C5}" sibTransId="{F534509A-C53E-462C-B8B8-651EDBDA05E0}"/>
    <dgm:cxn modelId="{565E5C84-D2AC-499B-89D4-BAB87DF290C6}" srcId="{54935E97-34F9-4657-8602-64F3F421532E}" destId="{6916683A-E70F-44DC-B271-AD8D0133E728}" srcOrd="1" destOrd="0" parTransId="{9D387DD6-86AD-4DEE-A96B-6C379A53C484}" sibTransId="{C0031223-00A3-4A36-B1F1-A41F5B7C5DFB}"/>
    <dgm:cxn modelId="{FE721F85-0C45-44C6-9403-2025196441EF}" type="presOf" srcId="{115211E0-F273-483F-B1B3-050FF565F74B}" destId="{7B3B8028-2933-408C-B45F-6E268E06AA95}" srcOrd="0" destOrd="0" presId="urn:microsoft.com/office/officeart/2005/8/layout/cycle5"/>
    <dgm:cxn modelId="{B0B3B388-EC2C-4872-A732-DCEA69221145}" type="presOf" srcId="{C2F42110-BAFA-4BE3-B24F-B7A1EEC1E37D}" destId="{D867F7F2-2AA6-4BF0-A238-82964F1EE9FC}" srcOrd="0" destOrd="0" presId="urn:microsoft.com/office/officeart/2005/8/layout/cycle5"/>
    <dgm:cxn modelId="{CA64B296-E15A-4306-AE10-47B3C7FA73B2}" srcId="{54935E97-34F9-4657-8602-64F3F421532E}" destId="{C2F42110-BAFA-4BE3-B24F-B7A1EEC1E37D}" srcOrd="2" destOrd="0" parTransId="{0946BCBD-D910-49DB-BA41-FA6EB57A1919}" sibTransId="{AB598E0A-3FE2-4344-9376-8E7C53232C6C}"/>
    <dgm:cxn modelId="{E41B3FA1-9EAF-4F7E-BDF8-13F99FA38E17}" srcId="{54935E97-34F9-4657-8602-64F3F421532E}" destId="{3C6F8D88-4115-4D23-AB23-8326818A171F}" srcOrd="4" destOrd="0" parTransId="{1A3F4626-6917-45AA-9703-B14482B5F726}" sibTransId="{C0DBF7EF-C494-4C8E-B2D7-35224075052C}"/>
    <dgm:cxn modelId="{1A2760A5-8BDE-479F-BB0C-65A999DB7278}" type="presOf" srcId="{C0031223-00A3-4A36-B1F1-A41F5B7C5DFB}" destId="{873761A9-E444-4014-B700-87E6A0F7818D}" srcOrd="0" destOrd="0" presId="urn:microsoft.com/office/officeart/2005/8/layout/cycle5"/>
    <dgm:cxn modelId="{B08A75AE-D087-4084-8733-57B8800F8C81}" type="presOf" srcId="{6916683A-E70F-44DC-B271-AD8D0133E728}" destId="{4C422066-222C-471F-ABAA-9BCAAD4CE3AF}" srcOrd="0" destOrd="0" presId="urn:microsoft.com/office/officeart/2005/8/layout/cycle5"/>
    <dgm:cxn modelId="{8680A1B5-CA49-42A5-A771-867444CB5B5C}" type="presOf" srcId="{C0DBF7EF-C494-4C8E-B2D7-35224075052C}" destId="{63E6B3BE-8DF4-40FD-9050-642D5129F894}" srcOrd="0" destOrd="0" presId="urn:microsoft.com/office/officeart/2005/8/layout/cycle5"/>
    <dgm:cxn modelId="{5CD93EEF-5DB1-4222-8E46-59805E2B6976}" type="presOf" srcId="{6B66059E-114B-43FE-8A9B-14B70DEBE3A0}" destId="{D7FE5249-CF48-4E6E-9F3C-9EAEEC4CA470}" srcOrd="0" destOrd="0" presId="urn:microsoft.com/office/officeart/2005/8/layout/cycle5"/>
    <dgm:cxn modelId="{71E54EFC-999B-4E4A-8153-DF753E60DCA0}" type="presOf" srcId="{0302DB74-4A83-4373-9D20-0BD3D79F5C92}" destId="{15C9B55D-6B9B-42DA-AD8E-2330EB8FF64D}" srcOrd="0" destOrd="0" presId="urn:microsoft.com/office/officeart/2005/8/layout/cycle5"/>
    <dgm:cxn modelId="{50595A10-DD00-4E7F-9BD1-64804DA80279}" type="presParOf" srcId="{707C852E-E3A5-4406-9011-BDEC1C5BDDA8}" destId="{15C9B55D-6B9B-42DA-AD8E-2330EB8FF64D}" srcOrd="0" destOrd="0" presId="urn:microsoft.com/office/officeart/2005/8/layout/cycle5"/>
    <dgm:cxn modelId="{A3754913-1EE5-4B3C-A3FD-BD58EC5AABA3}" type="presParOf" srcId="{707C852E-E3A5-4406-9011-BDEC1C5BDDA8}" destId="{BFFDA835-B540-4161-8EEA-99927C069DAA}" srcOrd="1" destOrd="0" presId="urn:microsoft.com/office/officeart/2005/8/layout/cycle5"/>
    <dgm:cxn modelId="{44F7A026-2183-4F14-8344-33062A2D1DF5}" type="presParOf" srcId="{707C852E-E3A5-4406-9011-BDEC1C5BDDA8}" destId="{CE6B6CB0-78E1-4536-834B-D0ABACCDDCBC}" srcOrd="2" destOrd="0" presId="urn:microsoft.com/office/officeart/2005/8/layout/cycle5"/>
    <dgm:cxn modelId="{068E30FE-3200-46E4-AC93-63F0FDFDC0EC}" type="presParOf" srcId="{707C852E-E3A5-4406-9011-BDEC1C5BDDA8}" destId="{4C422066-222C-471F-ABAA-9BCAAD4CE3AF}" srcOrd="3" destOrd="0" presId="urn:microsoft.com/office/officeart/2005/8/layout/cycle5"/>
    <dgm:cxn modelId="{4608289B-E0EC-4AEE-AF70-49CE8A03490C}" type="presParOf" srcId="{707C852E-E3A5-4406-9011-BDEC1C5BDDA8}" destId="{92568709-24C9-4471-9389-73F6240180C4}" srcOrd="4" destOrd="0" presId="urn:microsoft.com/office/officeart/2005/8/layout/cycle5"/>
    <dgm:cxn modelId="{B0410241-8E5B-4C70-A286-31B9C109C1F8}" type="presParOf" srcId="{707C852E-E3A5-4406-9011-BDEC1C5BDDA8}" destId="{873761A9-E444-4014-B700-87E6A0F7818D}" srcOrd="5" destOrd="0" presId="urn:microsoft.com/office/officeart/2005/8/layout/cycle5"/>
    <dgm:cxn modelId="{EA656BA9-6DEC-4E11-8144-A2DF4361AF8A}" type="presParOf" srcId="{707C852E-E3A5-4406-9011-BDEC1C5BDDA8}" destId="{D867F7F2-2AA6-4BF0-A238-82964F1EE9FC}" srcOrd="6" destOrd="0" presId="urn:microsoft.com/office/officeart/2005/8/layout/cycle5"/>
    <dgm:cxn modelId="{37D7B290-A912-41D9-A950-526665D17586}" type="presParOf" srcId="{707C852E-E3A5-4406-9011-BDEC1C5BDDA8}" destId="{76599045-EF2C-4D04-B76B-08B9F4EF5221}" srcOrd="7" destOrd="0" presId="urn:microsoft.com/office/officeart/2005/8/layout/cycle5"/>
    <dgm:cxn modelId="{776688C1-351F-4D42-AC1E-4849AD1FB8EE}" type="presParOf" srcId="{707C852E-E3A5-4406-9011-BDEC1C5BDDA8}" destId="{F2C08F78-CA39-4A9F-B20C-54ED0BF2BC76}" srcOrd="8" destOrd="0" presId="urn:microsoft.com/office/officeart/2005/8/layout/cycle5"/>
    <dgm:cxn modelId="{22654D26-AF3F-4D3C-B26D-72EE867B1A87}" type="presParOf" srcId="{707C852E-E3A5-4406-9011-BDEC1C5BDDA8}" destId="{7B3B8028-2933-408C-B45F-6E268E06AA95}" srcOrd="9" destOrd="0" presId="urn:microsoft.com/office/officeart/2005/8/layout/cycle5"/>
    <dgm:cxn modelId="{02CB0740-A045-4428-9DC0-921477587DFB}" type="presParOf" srcId="{707C852E-E3A5-4406-9011-BDEC1C5BDDA8}" destId="{99014F5B-E717-48A3-891B-5FF5C63C43B7}" srcOrd="10" destOrd="0" presId="urn:microsoft.com/office/officeart/2005/8/layout/cycle5"/>
    <dgm:cxn modelId="{363E0229-0089-49B0-8C6E-7CE9CA87176D}" type="presParOf" srcId="{707C852E-E3A5-4406-9011-BDEC1C5BDDA8}" destId="{D7FE5249-CF48-4E6E-9F3C-9EAEEC4CA470}" srcOrd="11" destOrd="0" presId="urn:microsoft.com/office/officeart/2005/8/layout/cycle5"/>
    <dgm:cxn modelId="{7CFF2FED-446D-401F-9C0B-F5F3006104FE}" type="presParOf" srcId="{707C852E-E3A5-4406-9011-BDEC1C5BDDA8}" destId="{14908F9A-324C-45E8-B1FC-17E342F92FE8}" srcOrd="12" destOrd="0" presId="urn:microsoft.com/office/officeart/2005/8/layout/cycle5"/>
    <dgm:cxn modelId="{572A283E-CB8C-4BE4-8EA6-E90F841F8E4C}" type="presParOf" srcId="{707C852E-E3A5-4406-9011-BDEC1C5BDDA8}" destId="{77CECFB8-6E24-49FD-9ECD-4D217BB6A176}" srcOrd="13" destOrd="0" presId="urn:microsoft.com/office/officeart/2005/8/layout/cycle5"/>
    <dgm:cxn modelId="{088F46AB-376F-43BA-AAEE-73BC1FB1ED22}" type="presParOf" srcId="{707C852E-E3A5-4406-9011-BDEC1C5BDDA8}" destId="{63E6B3BE-8DF4-40FD-9050-642D5129F894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A9C7D9-96E7-4AF4-97A9-6ECF8F01270F}" type="doc">
      <dgm:prSet loTypeId="urn:microsoft.com/office/officeart/2005/8/layout/radial6" loCatId="relationship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0F116CF-8A2C-4B73-8012-C30085B4CEB6}">
      <dgm:prSet phldrT="[Text]"/>
      <dgm:spPr/>
      <dgm:t>
        <a:bodyPr/>
        <a:lstStyle/>
        <a:p>
          <a:r>
            <a:rPr lang="en-US" b="1" dirty="0"/>
            <a:t>TQM</a:t>
          </a:r>
        </a:p>
      </dgm:t>
    </dgm:pt>
    <dgm:pt modelId="{666716E3-4445-4C59-AD82-473269682847}" type="parTrans" cxnId="{5D490DF6-F75D-47E5-AF58-D97A5D5A0407}">
      <dgm:prSet/>
      <dgm:spPr/>
      <dgm:t>
        <a:bodyPr/>
        <a:lstStyle/>
        <a:p>
          <a:endParaRPr lang="en-US"/>
        </a:p>
      </dgm:t>
    </dgm:pt>
    <dgm:pt modelId="{B970C9EB-882B-48FB-B7A9-12883F4EA568}" type="sibTrans" cxnId="{5D490DF6-F75D-47E5-AF58-D97A5D5A0407}">
      <dgm:prSet/>
      <dgm:spPr/>
      <dgm:t>
        <a:bodyPr/>
        <a:lstStyle/>
        <a:p>
          <a:endParaRPr lang="en-US"/>
        </a:p>
      </dgm:t>
    </dgm:pt>
    <dgm:pt modelId="{495742C1-BD64-4506-974F-9094F2513DC7}">
      <dgm:prSet phldrT="[Text]" custT="1"/>
      <dgm:spPr/>
      <dgm:t>
        <a:bodyPr/>
        <a:lstStyle/>
        <a:p>
          <a:r>
            <a:rPr lang="en-US" sz="1600" b="1" dirty="0"/>
            <a:t>Customer Satisfaction</a:t>
          </a:r>
        </a:p>
      </dgm:t>
    </dgm:pt>
    <dgm:pt modelId="{F6110BCE-CA8B-488B-B703-A449F97B83A5}" type="parTrans" cxnId="{DA617529-5691-4F4B-9C5D-CA37A41BA747}">
      <dgm:prSet/>
      <dgm:spPr/>
      <dgm:t>
        <a:bodyPr/>
        <a:lstStyle/>
        <a:p>
          <a:endParaRPr lang="en-US"/>
        </a:p>
      </dgm:t>
    </dgm:pt>
    <dgm:pt modelId="{6DE6DE8E-9424-414C-825C-74674BA5B981}" type="sibTrans" cxnId="{DA617529-5691-4F4B-9C5D-CA37A41BA747}">
      <dgm:prSet/>
      <dgm:spPr/>
      <dgm:t>
        <a:bodyPr/>
        <a:lstStyle/>
        <a:p>
          <a:endParaRPr lang="en-US"/>
        </a:p>
      </dgm:t>
    </dgm:pt>
    <dgm:pt modelId="{BD6B2384-01F2-4B60-91F4-37C8928250A4}">
      <dgm:prSet phldrT="[Text]" custT="1"/>
      <dgm:spPr/>
      <dgm:t>
        <a:bodyPr/>
        <a:lstStyle/>
        <a:p>
          <a:r>
            <a:rPr lang="en-US" sz="1600" b="1" dirty="0"/>
            <a:t>Employee Participation</a:t>
          </a:r>
        </a:p>
      </dgm:t>
    </dgm:pt>
    <dgm:pt modelId="{8C3579E6-2D1F-4162-A500-2257BB604C1E}" type="parTrans" cxnId="{F95E686B-0407-4823-A74F-C96A8C4A0DC0}">
      <dgm:prSet/>
      <dgm:spPr/>
      <dgm:t>
        <a:bodyPr/>
        <a:lstStyle/>
        <a:p>
          <a:endParaRPr lang="en-US"/>
        </a:p>
      </dgm:t>
    </dgm:pt>
    <dgm:pt modelId="{10ACA4CE-0EF8-4316-89CA-8AC425FACD36}" type="sibTrans" cxnId="{F95E686B-0407-4823-A74F-C96A8C4A0DC0}">
      <dgm:prSet/>
      <dgm:spPr/>
      <dgm:t>
        <a:bodyPr/>
        <a:lstStyle/>
        <a:p>
          <a:endParaRPr lang="en-US"/>
        </a:p>
      </dgm:t>
    </dgm:pt>
    <dgm:pt modelId="{72BEE4FB-D40D-423C-BA65-E0A22864A2F1}">
      <dgm:prSet phldrT="[Text]" custT="1"/>
      <dgm:spPr/>
      <dgm:t>
        <a:bodyPr/>
        <a:lstStyle/>
        <a:p>
          <a:r>
            <a:rPr lang="en-US" sz="1500" b="1" dirty="0"/>
            <a:t>Supplier Relationships</a:t>
          </a:r>
        </a:p>
      </dgm:t>
    </dgm:pt>
    <dgm:pt modelId="{5B2B1AB2-FB81-43FC-8ADF-628AE6BBCCE5}" type="parTrans" cxnId="{3A5DBE01-4052-4867-8138-EDF9F325D91E}">
      <dgm:prSet/>
      <dgm:spPr/>
      <dgm:t>
        <a:bodyPr/>
        <a:lstStyle/>
        <a:p>
          <a:endParaRPr lang="en-US"/>
        </a:p>
      </dgm:t>
    </dgm:pt>
    <dgm:pt modelId="{EB9C37ED-14FC-4D11-AA0E-AE611557592D}" type="sibTrans" cxnId="{3A5DBE01-4052-4867-8138-EDF9F325D91E}">
      <dgm:prSet/>
      <dgm:spPr/>
      <dgm:t>
        <a:bodyPr/>
        <a:lstStyle/>
        <a:p>
          <a:endParaRPr lang="en-US"/>
        </a:p>
      </dgm:t>
    </dgm:pt>
    <dgm:pt modelId="{A37999ED-312B-4402-B8CA-97A64E270F55}">
      <dgm:prSet phldrT="[Text]"/>
      <dgm:spPr/>
      <dgm:t>
        <a:bodyPr/>
        <a:lstStyle/>
        <a:p>
          <a:r>
            <a:rPr lang="en-US" b="1" dirty="0"/>
            <a:t>Atmosphere of Continuous Quality</a:t>
          </a:r>
        </a:p>
      </dgm:t>
    </dgm:pt>
    <dgm:pt modelId="{979E6C35-8ED0-4D80-A017-EA7AB093B970}" type="parTrans" cxnId="{AEF53E26-F27E-4313-B2B7-612F19E9A312}">
      <dgm:prSet/>
      <dgm:spPr/>
      <dgm:t>
        <a:bodyPr/>
        <a:lstStyle/>
        <a:p>
          <a:endParaRPr lang="en-US"/>
        </a:p>
      </dgm:t>
    </dgm:pt>
    <dgm:pt modelId="{ED963F4B-B8AE-4B6A-8E60-15D5F7CB949C}" type="sibTrans" cxnId="{AEF53E26-F27E-4313-B2B7-612F19E9A312}">
      <dgm:prSet/>
      <dgm:spPr/>
      <dgm:t>
        <a:bodyPr/>
        <a:lstStyle/>
        <a:p>
          <a:endParaRPr lang="en-US"/>
        </a:p>
      </dgm:t>
    </dgm:pt>
    <dgm:pt modelId="{2810BB83-003C-4FEB-B613-36A5D86112A0}" type="pres">
      <dgm:prSet presAssocID="{CFA9C7D9-96E7-4AF4-97A9-6ECF8F01270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F996623-8931-435C-A5FE-9FC2081F8672}" type="pres">
      <dgm:prSet presAssocID="{B0F116CF-8A2C-4B73-8012-C30085B4CEB6}" presName="centerShape" presStyleLbl="node0" presStyleIdx="0" presStyleCnt="1" custLinFactNeighborX="-500"/>
      <dgm:spPr/>
    </dgm:pt>
    <dgm:pt modelId="{F892E7BC-9942-4669-9098-6ADC1C12E8CA}" type="pres">
      <dgm:prSet presAssocID="{495742C1-BD64-4506-974F-9094F2513DC7}" presName="node" presStyleLbl="node1" presStyleIdx="0" presStyleCnt="4" custScaleX="190210" custScaleY="150554">
        <dgm:presLayoutVars>
          <dgm:bulletEnabled val="1"/>
        </dgm:presLayoutVars>
      </dgm:prSet>
      <dgm:spPr/>
    </dgm:pt>
    <dgm:pt modelId="{D4AD4415-1A53-49A2-AD70-069C20363B53}" type="pres">
      <dgm:prSet presAssocID="{495742C1-BD64-4506-974F-9094F2513DC7}" presName="dummy" presStyleCnt="0"/>
      <dgm:spPr/>
    </dgm:pt>
    <dgm:pt modelId="{16206BF7-C3FD-4FD9-A8B5-5136FA4EC2E6}" type="pres">
      <dgm:prSet presAssocID="{6DE6DE8E-9424-414C-825C-74674BA5B981}" presName="sibTrans" presStyleLbl="sibTrans2D1" presStyleIdx="0" presStyleCnt="4"/>
      <dgm:spPr/>
    </dgm:pt>
    <dgm:pt modelId="{4B8B96F6-3F36-4341-80B4-105467D5C3F0}" type="pres">
      <dgm:prSet presAssocID="{BD6B2384-01F2-4B60-91F4-37C8928250A4}" presName="node" presStyleLbl="node1" presStyleIdx="1" presStyleCnt="4" custScaleX="208413" custScaleY="159188" custRadScaleRad="124200">
        <dgm:presLayoutVars>
          <dgm:bulletEnabled val="1"/>
        </dgm:presLayoutVars>
      </dgm:prSet>
      <dgm:spPr/>
    </dgm:pt>
    <dgm:pt modelId="{C17C0B76-E01B-474E-803B-242BFDA50229}" type="pres">
      <dgm:prSet presAssocID="{BD6B2384-01F2-4B60-91F4-37C8928250A4}" presName="dummy" presStyleCnt="0"/>
      <dgm:spPr/>
    </dgm:pt>
    <dgm:pt modelId="{5A41A151-DF79-4D16-A809-F06D1EF6CDDC}" type="pres">
      <dgm:prSet presAssocID="{10ACA4CE-0EF8-4316-89CA-8AC425FACD36}" presName="sibTrans" presStyleLbl="sibTrans2D1" presStyleIdx="1" presStyleCnt="4"/>
      <dgm:spPr/>
    </dgm:pt>
    <dgm:pt modelId="{0C660B79-0F8F-4F48-8AE3-8E2B93156769}" type="pres">
      <dgm:prSet presAssocID="{72BEE4FB-D40D-423C-BA65-E0A22864A2F1}" presName="node" presStyleLbl="node1" presStyleIdx="2" presStyleCnt="4" custScaleX="206347" custScaleY="154689">
        <dgm:presLayoutVars>
          <dgm:bulletEnabled val="1"/>
        </dgm:presLayoutVars>
      </dgm:prSet>
      <dgm:spPr/>
    </dgm:pt>
    <dgm:pt modelId="{E8F69C05-2252-4BFB-A4E9-2E2BF6D0CD15}" type="pres">
      <dgm:prSet presAssocID="{72BEE4FB-D40D-423C-BA65-E0A22864A2F1}" presName="dummy" presStyleCnt="0"/>
      <dgm:spPr/>
    </dgm:pt>
    <dgm:pt modelId="{CAA7D501-F476-4A54-9929-644A497EB09F}" type="pres">
      <dgm:prSet presAssocID="{EB9C37ED-14FC-4D11-AA0E-AE611557592D}" presName="sibTrans" presStyleLbl="sibTrans2D1" presStyleIdx="2" presStyleCnt="4"/>
      <dgm:spPr/>
    </dgm:pt>
    <dgm:pt modelId="{D2C14605-D5D3-453D-A79E-C050162DD74C}" type="pres">
      <dgm:prSet presAssocID="{A37999ED-312B-4402-B8CA-97A64E270F55}" presName="node" presStyleLbl="node1" presStyleIdx="3" presStyleCnt="4" custScaleX="193601" custScaleY="150554" custRadScaleRad="122700">
        <dgm:presLayoutVars>
          <dgm:bulletEnabled val="1"/>
        </dgm:presLayoutVars>
      </dgm:prSet>
      <dgm:spPr/>
    </dgm:pt>
    <dgm:pt modelId="{E5259BE6-230D-4F34-85AA-83994146BE42}" type="pres">
      <dgm:prSet presAssocID="{A37999ED-312B-4402-B8CA-97A64E270F55}" presName="dummy" presStyleCnt="0"/>
      <dgm:spPr/>
    </dgm:pt>
    <dgm:pt modelId="{CDB674E9-58BA-47A9-B848-142A2393836B}" type="pres">
      <dgm:prSet presAssocID="{ED963F4B-B8AE-4B6A-8E60-15D5F7CB949C}" presName="sibTrans" presStyleLbl="sibTrans2D1" presStyleIdx="3" presStyleCnt="4"/>
      <dgm:spPr/>
    </dgm:pt>
  </dgm:ptLst>
  <dgm:cxnLst>
    <dgm:cxn modelId="{3A5DBE01-4052-4867-8138-EDF9F325D91E}" srcId="{B0F116CF-8A2C-4B73-8012-C30085B4CEB6}" destId="{72BEE4FB-D40D-423C-BA65-E0A22864A2F1}" srcOrd="2" destOrd="0" parTransId="{5B2B1AB2-FB81-43FC-8ADF-628AE6BBCCE5}" sibTransId="{EB9C37ED-14FC-4D11-AA0E-AE611557592D}"/>
    <dgm:cxn modelId="{D24DD10A-FD33-4785-9822-DD198A7C0086}" type="presOf" srcId="{495742C1-BD64-4506-974F-9094F2513DC7}" destId="{F892E7BC-9942-4669-9098-6ADC1C12E8CA}" srcOrd="0" destOrd="0" presId="urn:microsoft.com/office/officeart/2005/8/layout/radial6"/>
    <dgm:cxn modelId="{AEF53E26-F27E-4313-B2B7-612F19E9A312}" srcId="{B0F116CF-8A2C-4B73-8012-C30085B4CEB6}" destId="{A37999ED-312B-4402-B8CA-97A64E270F55}" srcOrd="3" destOrd="0" parTransId="{979E6C35-8ED0-4D80-A017-EA7AB093B970}" sibTransId="{ED963F4B-B8AE-4B6A-8E60-15D5F7CB949C}"/>
    <dgm:cxn modelId="{DA617529-5691-4F4B-9C5D-CA37A41BA747}" srcId="{B0F116CF-8A2C-4B73-8012-C30085B4CEB6}" destId="{495742C1-BD64-4506-974F-9094F2513DC7}" srcOrd="0" destOrd="0" parTransId="{F6110BCE-CA8B-488B-B703-A449F97B83A5}" sibTransId="{6DE6DE8E-9424-414C-825C-74674BA5B981}"/>
    <dgm:cxn modelId="{D1EE105E-410C-4175-88DD-0F672935BC97}" type="presOf" srcId="{EB9C37ED-14FC-4D11-AA0E-AE611557592D}" destId="{CAA7D501-F476-4A54-9929-644A497EB09F}" srcOrd="0" destOrd="0" presId="urn:microsoft.com/office/officeart/2005/8/layout/radial6"/>
    <dgm:cxn modelId="{20602242-D816-4629-BF48-09BF48783257}" type="presOf" srcId="{A37999ED-312B-4402-B8CA-97A64E270F55}" destId="{D2C14605-D5D3-453D-A79E-C050162DD74C}" srcOrd="0" destOrd="0" presId="urn:microsoft.com/office/officeart/2005/8/layout/radial6"/>
    <dgm:cxn modelId="{17B09C4A-5F5F-411E-9E3C-DCC4CBDBA9E1}" type="presOf" srcId="{6DE6DE8E-9424-414C-825C-74674BA5B981}" destId="{16206BF7-C3FD-4FD9-A8B5-5136FA4EC2E6}" srcOrd="0" destOrd="0" presId="urn:microsoft.com/office/officeart/2005/8/layout/radial6"/>
    <dgm:cxn modelId="{F95E686B-0407-4823-A74F-C96A8C4A0DC0}" srcId="{B0F116CF-8A2C-4B73-8012-C30085B4CEB6}" destId="{BD6B2384-01F2-4B60-91F4-37C8928250A4}" srcOrd="1" destOrd="0" parTransId="{8C3579E6-2D1F-4162-A500-2257BB604C1E}" sibTransId="{10ACA4CE-0EF8-4316-89CA-8AC425FACD36}"/>
    <dgm:cxn modelId="{1998516E-8C37-4BA8-B150-C570A85AEFAA}" type="presOf" srcId="{10ACA4CE-0EF8-4316-89CA-8AC425FACD36}" destId="{5A41A151-DF79-4D16-A809-F06D1EF6CDDC}" srcOrd="0" destOrd="0" presId="urn:microsoft.com/office/officeart/2005/8/layout/radial6"/>
    <dgm:cxn modelId="{ABAC1AAC-7821-4A5D-9DB6-02FF2EEA546F}" type="presOf" srcId="{72BEE4FB-D40D-423C-BA65-E0A22864A2F1}" destId="{0C660B79-0F8F-4F48-8AE3-8E2B93156769}" srcOrd="0" destOrd="0" presId="urn:microsoft.com/office/officeart/2005/8/layout/radial6"/>
    <dgm:cxn modelId="{828805C4-8E5D-4FDA-9764-CBDD93B2CB97}" type="presOf" srcId="{CFA9C7D9-96E7-4AF4-97A9-6ECF8F01270F}" destId="{2810BB83-003C-4FEB-B613-36A5D86112A0}" srcOrd="0" destOrd="0" presId="urn:microsoft.com/office/officeart/2005/8/layout/radial6"/>
    <dgm:cxn modelId="{6AE58FD1-032B-4273-BC68-72DDFE216B1D}" type="presOf" srcId="{B0F116CF-8A2C-4B73-8012-C30085B4CEB6}" destId="{1F996623-8931-435C-A5FE-9FC2081F8672}" srcOrd="0" destOrd="0" presId="urn:microsoft.com/office/officeart/2005/8/layout/radial6"/>
    <dgm:cxn modelId="{D05A1BF0-013E-45E6-8F96-E20025FA5340}" type="presOf" srcId="{ED963F4B-B8AE-4B6A-8E60-15D5F7CB949C}" destId="{CDB674E9-58BA-47A9-B848-142A2393836B}" srcOrd="0" destOrd="0" presId="urn:microsoft.com/office/officeart/2005/8/layout/radial6"/>
    <dgm:cxn modelId="{5D490DF6-F75D-47E5-AF58-D97A5D5A0407}" srcId="{CFA9C7D9-96E7-4AF4-97A9-6ECF8F01270F}" destId="{B0F116CF-8A2C-4B73-8012-C30085B4CEB6}" srcOrd="0" destOrd="0" parTransId="{666716E3-4445-4C59-AD82-473269682847}" sibTransId="{B970C9EB-882B-48FB-B7A9-12883F4EA568}"/>
    <dgm:cxn modelId="{256368F6-04D8-44BC-AF21-7656E67D537E}" type="presOf" srcId="{BD6B2384-01F2-4B60-91F4-37C8928250A4}" destId="{4B8B96F6-3F36-4341-80B4-105467D5C3F0}" srcOrd="0" destOrd="0" presId="urn:microsoft.com/office/officeart/2005/8/layout/radial6"/>
    <dgm:cxn modelId="{44CD9249-694C-466F-B15D-08F5C560E578}" type="presParOf" srcId="{2810BB83-003C-4FEB-B613-36A5D86112A0}" destId="{1F996623-8931-435C-A5FE-9FC2081F8672}" srcOrd="0" destOrd="0" presId="urn:microsoft.com/office/officeart/2005/8/layout/radial6"/>
    <dgm:cxn modelId="{FC05E0C6-829D-4CC8-AF19-0A6905DA2868}" type="presParOf" srcId="{2810BB83-003C-4FEB-B613-36A5D86112A0}" destId="{F892E7BC-9942-4669-9098-6ADC1C12E8CA}" srcOrd="1" destOrd="0" presId="urn:microsoft.com/office/officeart/2005/8/layout/radial6"/>
    <dgm:cxn modelId="{05CF3D0B-5137-4F84-B18D-982CC6782BEA}" type="presParOf" srcId="{2810BB83-003C-4FEB-B613-36A5D86112A0}" destId="{D4AD4415-1A53-49A2-AD70-069C20363B53}" srcOrd="2" destOrd="0" presId="urn:microsoft.com/office/officeart/2005/8/layout/radial6"/>
    <dgm:cxn modelId="{14B9A696-5107-40CC-A63A-3243530893C6}" type="presParOf" srcId="{2810BB83-003C-4FEB-B613-36A5D86112A0}" destId="{16206BF7-C3FD-4FD9-A8B5-5136FA4EC2E6}" srcOrd="3" destOrd="0" presId="urn:microsoft.com/office/officeart/2005/8/layout/radial6"/>
    <dgm:cxn modelId="{B38806AE-EB54-45C0-A534-15A438636A85}" type="presParOf" srcId="{2810BB83-003C-4FEB-B613-36A5D86112A0}" destId="{4B8B96F6-3F36-4341-80B4-105467D5C3F0}" srcOrd="4" destOrd="0" presId="urn:microsoft.com/office/officeart/2005/8/layout/radial6"/>
    <dgm:cxn modelId="{2C89B428-C8A0-4319-9E9C-91E098B78F8C}" type="presParOf" srcId="{2810BB83-003C-4FEB-B613-36A5D86112A0}" destId="{C17C0B76-E01B-474E-803B-242BFDA50229}" srcOrd="5" destOrd="0" presId="urn:microsoft.com/office/officeart/2005/8/layout/radial6"/>
    <dgm:cxn modelId="{D43EB526-F195-4034-AA10-E4D699929A81}" type="presParOf" srcId="{2810BB83-003C-4FEB-B613-36A5D86112A0}" destId="{5A41A151-DF79-4D16-A809-F06D1EF6CDDC}" srcOrd="6" destOrd="0" presId="urn:microsoft.com/office/officeart/2005/8/layout/radial6"/>
    <dgm:cxn modelId="{FFF40B8B-21B4-4704-BC1A-6B7CA187ECE3}" type="presParOf" srcId="{2810BB83-003C-4FEB-B613-36A5D86112A0}" destId="{0C660B79-0F8F-4F48-8AE3-8E2B93156769}" srcOrd="7" destOrd="0" presId="urn:microsoft.com/office/officeart/2005/8/layout/radial6"/>
    <dgm:cxn modelId="{92B227E8-2052-42F9-AA3B-D20A86606F6B}" type="presParOf" srcId="{2810BB83-003C-4FEB-B613-36A5D86112A0}" destId="{E8F69C05-2252-4BFB-A4E9-2E2BF6D0CD15}" srcOrd="8" destOrd="0" presId="urn:microsoft.com/office/officeart/2005/8/layout/radial6"/>
    <dgm:cxn modelId="{71E0E1F1-D447-442D-AFA6-CE703DFD24F7}" type="presParOf" srcId="{2810BB83-003C-4FEB-B613-36A5D86112A0}" destId="{CAA7D501-F476-4A54-9929-644A497EB09F}" srcOrd="9" destOrd="0" presId="urn:microsoft.com/office/officeart/2005/8/layout/radial6"/>
    <dgm:cxn modelId="{371D4E07-E0A0-4343-864C-DBE8AE6F7861}" type="presParOf" srcId="{2810BB83-003C-4FEB-B613-36A5D86112A0}" destId="{D2C14605-D5D3-453D-A79E-C050162DD74C}" srcOrd="10" destOrd="0" presId="urn:microsoft.com/office/officeart/2005/8/layout/radial6"/>
    <dgm:cxn modelId="{522C35F8-60B6-4852-A748-2F7C3992E8EF}" type="presParOf" srcId="{2810BB83-003C-4FEB-B613-36A5D86112A0}" destId="{E5259BE6-230D-4F34-85AA-83994146BE42}" srcOrd="11" destOrd="0" presId="urn:microsoft.com/office/officeart/2005/8/layout/radial6"/>
    <dgm:cxn modelId="{F0EDD4C0-532A-4845-B6DF-84F1832134FB}" type="presParOf" srcId="{2810BB83-003C-4FEB-B613-36A5D86112A0}" destId="{CDB674E9-58BA-47A9-B848-142A2393836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C9B55D-6B9B-42DA-AD8E-2330EB8FF64D}">
      <dsp:nvSpPr>
        <dsp:cNvPr id="0" name=""/>
        <dsp:cNvSpPr/>
      </dsp:nvSpPr>
      <dsp:spPr>
        <a:xfrm>
          <a:off x="2539779" y="-119041"/>
          <a:ext cx="2083240" cy="1314973"/>
        </a:xfrm>
        <a:prstGeom prst="roundRect">
          <a:avLst/>
        </a:prstGeom>
        <a:solidFill>
          <a:srgbClr val="6D4B87"/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Determine identity and needs of customer</a:t>
          </a:r>
        </a:p>
      </dsp:txBody>
      <dsp:txXfrm>
        <a:off x="2603971" y="-54849"/>
        <a:ext cx="1954856" cy="1186589"/>
      </dsp:txXfrm>
    </dsp:sp>
    <dsp:sp modelId="{CE6B6CB0-78E1-4536-834B-D0ABACCDDCBC}">
      <dsp:nvSpPr>
        <dsp:cNvPr id="0" name=""/>
        <dsp:cNvSpPr/>
      </dsp:nvSpPr>
      <dsp:spPr>
        <a:xfrm>
          <a:off x="2322794" y="808243"/>
          <a:ext cx="4032588" cy="4032588"/>
        </a:xfrm>
        <a:custGeom>
          <a:avLst/>
          <a:gdLst/>
          <a:ahLst/>
          <a:cxnLst/>
          <a:rect l="0" t="0" r="0" b="0"/>
          <a:pathLst>
            <a:path>
              <a:moveTo>
                <a:pt x="2546315" y="70909"/>
              </a:moveTo>
              <a:arcTo wR="2016294" hR="2016294" stAng="17114421" swAng="1322465"/>
            </a:path>
          </a:pathLst>
        </a:custGeom>
        <a:noFill/>
        <a:ln w="57150" cap="flat" cmpd="sng" algn="ctr">
          <a:noFill/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422066-222C-471F-ABAA-9BCAAD4CE3AF}">
      <dsp:nvSpPr>
        <dsp:cNvPr id="0" name=""/>
        <dsp:cNvSpPr/>
      </dsp:nvSpPr>
      <dsp:spPr>
        <a:xfrm>
          <a:off x="4950450" y="1384605"/>
          <a:ext cx="2083240" cy="1314973"/>
        </a:xfrm>
        <a:prstGeom prst="roundRect">
          <a:avLst/>
        </a:prstGeom>
        <a:solidFill>
          <a:srgbClr val="6D4B87"/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Develop a plan to deliver services</a:t>
          </a:r>
        </a:p>
      </dsp:txBody>
      <dsp:txXfrm>
        <a:off x="5014642" y="1448797"/>
        <a:ext cx="1954856" cy="1186589"/>
      </dsp:txXfrm>
    </dsp:sp>
    <dsp:sp modelId="{873761A9-E444-4014-B700-87E6A0F7818D}">
      <dsp:nvSpPr>
        <dsp:cNvPr id="0" name=""/>
        <dsp:cNvSpPr/>
      </dsp:nvSpPr>
      <dsp:spPr>
        <a:xfrm>
          <a:off x="2082763" y="143361"/>
          <a:ext cx="4032588" cy="4032588"/>
        </a:xfrm>
        <a:custGeom>
          <a:avLst/>
          <a:gdLst/>
          <a:ahLst/>
          <a:cxnLst/>
          <a:rect l="0" t="0" r="0" b="0"/>
          <a:pathLst>
            <a:path>
              <a:moveTo>
                <a:pt x="3899601" y="2736431"/>
              </a:moveTo>
              <a:arcTo wR="2016294" hR="2016294" stAng="1255549" swAng="986175"/>
            </a:path>
          </a:pathLst>
        </a:custGeom>
        <a:noFill/>
        <a:ln w="57150" cap="flat" cmpd="sng" algn="ctr">
          <a:noFill/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67F7F2-2AA6-4BF0-A238-82964F1EE9FC}">
      <dsp:nvSpPr>
        <dsp:cNvPr id="0" name=""/>
        <dsp:cNvSpPr/>
      </dsp:nvSpPr>
      <dsp:spPr>
        <a:xfrm>
          <a:off x="4049686" y="3528465"/>
          <a:ext cx="2083240" cy="1314973"/>
        </a:xfrm>
        <a:prstGeom prst="roundRect">
          <a:avLst/>
        </a:prstGeom>
        <a:solidFill>
          <a:srgbClr val="6D4B87"/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Evaluate operating systems</a:t>
          </a:r>
        </a:p>
      </dsp:txBody>
      <dsp:txXfrm>
        <a:off x="4113878" y="3592657"/>
        <a:ext cx="1954856" cy="1186589"/>
      </dsp:txXfrm>
    </dsp:sp>
    <dsp:sp modelId="{F2C08F78-CA39-4A9F-B20C-54ED0BF2BC76}">
      <dsp:nvSpPr>
        <dsp:cNvPr id="0" name=""/>
        <dsp:cNvSpPr/>
      </dsp:nvSpPr>
      <dsp:spPr>
        <a:xfrm>
          <a:off x="1565105" y="750158"/>
          <a:ext cx="4032588" cy="4032588"/>
        </a:xfrm>
        <a:custGeom>
          <a:avLst/>
          <a:gdLst/>
          <a:ahLst/>
          <a:cxnLst/>
          <a:rect l="0" t="0" r="0" b="0"/>
          <a:pathLst>
            <a:path>
              <a:moveTo>
                <a:pt x="2300630" y="4012439"/>
              </a:moveTo>
              <a:arcTo wR="2016294" hR="2016294" stAng="4913590" swAng="972820"/>
            </a:path>
          </a:pathLst>
        </a:custGeom>
        <a:noFill/>
        <a:ln w="57150" cap="flat" cmpd="sng" algn="ctr">
          <a:noFill/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3B8028-2933-408C-B45F-6E268E06AA95}">
      <dsp:nvSpPr>
        <dsp:cNvPr id="0" name=""/>
        <dsp:cNvSpPr/>
      </dsp:nvSpPr>
      <dsp:spPr>
        <a:xfrm>
          <a:off x="1029872" y="3528465"/>
          <a:ext cx="2083240" cy="1314973"/>
        </a:xfrm>
        <a:prstGeom prst="roundRect">
          <a:avLst/>
        </a:prstGeom>
        <a:solidFill>
          <a:srgbClr val="6D4B87"/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Measure customer satisfaction</a:t>
          </a:r>
        </a:p>
      </dsp:txBody>
      <dsp:txXfrm>
        <a:off x="1094064" y="3592657"/>
        <a:ext cx="1954856" cy="1186589"/>
      </dsp:txXfrm>
    </dsp:sp>
    <dsp:sp modelId="{D7FE5249-CF48-4E6E-9F3C-9EAEEC4CA470}">
      <dsp:nvSpPr>
        <dsp:cNvPr id="0" name=""/>
        <dsp:cNvSpPr/>
      </dsp:nvSpPr>
      <dsp:spPr>
        <a:xfrm>
          <a:off x="1047447" y="143361"/>
          <a:ext cx="4032588" cy="4032588"/>
        </a:xfrm>
        <a:custGeom>
          <a:avLst/>
          <a:gdLst/>
          <a:ahLst/>
          <a:cxnLst/>
          <a:rect l="0" t="0" r="0" b="0"/>
          <a:pathLst>
            <a:path>
              <a:moveTo>
                <a:pt x="413710" y="3239882"/>
              </a:moveTo>
              <a:arcTo wR="2016294" hR="2016294" stAng="8558276" swAng="986175"/>
            </a:path>
          </a:pathLst>
        </a:custGeom>
        <a:noFill/>
        <a:ln w="57150" cap="flat" cmpd="sng" algn="ctr">
          <a:noFill/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908F9A-324C-45E8-B1FC-17E342F92FE8}">
      <dsp:nvSpPr>
        <dsp:cNvPr id="0" name=""/>
        <dsp:cNvSpPr/>
      </dsp:nvSpPr>
      <dsp:spPr>
        <a:xfrm>
          <a:off x="129108" y="1384605"/>
          <a:ext cx="2083240" cy="1314973"/>
        </a:xfrm>
        <a:prstGeom prst="roundRect">
          <a:avLst/>
        </a:prstGeom>
        <a:solidFill>
          <a:srgbClr val="6D4B87"/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Redesign operating systems and services to improve the customer's experience</a:t>
          </a:r>
        </a:p>
      </dsp:txBody>
      <dsp:txXfrm>
        <a:off x="193300" y="1448797"/>
        <a:ext cx="1954856" cy="1186589"/>
      </dsp:txXfrm>
    </dsp:sp>
    <dsp:sp modelId="{63E6B3BE-8DF4-40FD-9050-642D5129F894}">
      <dsp:nvSpPr>
        <dsp:cNvPr id="0" name=""/>
        <dsp:cNvSpPr/>
      </dsp:nvSpPr>
      <dsp:spPr>
        <a:xfrm>
          <a:off x="807416" y="808243"/>
          <a:ext cx="4032588" cy="4032588"/>
        </a:xfrm>
        <a:custGeom>
          <a:avLst/>
          <a:gdLst/>
          <a:ahLst/>
          <a:cxnLst/>
          <a:rect l="0" t="0" r="0" b="0"/>
          <a:pathLst>
            <a:path>
              <a:moveTo>
                <a:pt x="794963" y="411989"/>
              </a:moveTo>
              <a:arcTo wR="2016294" hR="2016294" stAng="13963114" swAng="1322465"/>
            </a:path>
          </a:pathLst>
        </a:custGeom>
        <a:noFill/>
        <a:ln w="57150" cap="flat" cmpd="sng" algn="ctr">
          <a:noFill/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B674E9-58BA-47A9-B848-142A2393836B}">
      <dsp:nvSpPr>
        <dsp:cNvPr id="0" name=""/>
        <dsp:cNvSpPr/>
      </dsp:nvSpPr>
      <dsp:spPr>
        <a:xfrm>
          <a:off x="1032144" y="392719"/>
          <a:ext cx="2930089" cy="2930089"/>
        </a:xfrm>
        <a:prstGeom prst="blockArc">
          <a:avLst>
            <a:gd name="adj1" fmla="val 10709972"/>
            <a:gd name="adj2" fmla="val 16988441"/>
            <a:gd name="adj3" fmla="val 4642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A7D501-F476-4A54-9929-644A497EB09F}">
      <dsp:nvSpPr>
        <dsp:cNvPr id="0" name=""/>
        <dsp:cNvSpPr/>
      </dsp:nvSpPr>
      <dsp:spPr>
        <a:xfrm>
          <a:off x="1032144" y="467664"/>
          <a:ext cx="2930089" cy="2930089"/>
        </a:xfrm>
        <a:prstGeom prst="blockArc">
          <a:avLst>
            <a:gd name="adj1" fmla="val 4611559"/>
            <a:gd name="adj2" fmla="val 10890028"/>
            <a:gd name="adj3" fmla="val 4642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41A151-DF79-4D16-A809-F06D1EF6CDDC}">
      <dsp:nvSpPr>
        <dsp:cNvPr id="0" name=""/>
        <dsp:cNvSpPr/>
      </dsp:nvSpPr>
      <dsp:spPr>
        <a:xfrm>
          <a:off x="1704431" y="472886"/>
          <a:ext cx="2930089" cy="2930089"/>
        </a:xfrm>
        <a:prstGeom prst="blockArc">
          <a:avLst>
            <a:gd name="adj1" fmla="val 21497420"/>
            <a:gd name="adj2" fmla="val 6241854"/>
            <a:gd name="adj3" fmla="val 4642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206BF7-C3FD-4FD9-A8B5-5136FA4EC2E6}">
      <dsp:nvSpPr>
        <dsp:cNvPr id="0" name=""/>
        <dsp:cNvSpPr/>
      </dsp:nvSpPr>
      <dsp:spPr>
        <a:xfrm>
          <a:off x="1704431" y="387496"/>
          <a:ext cx="2930089" cy="2930089"/>
        </a:xfrm>
        <a:prstGeom prst="blockArc">
          <a:avLst>
            <a:gd name="adj1" fmla="val 15358146"/>
            <a:gd name="adj2" fmla="val 102580"/>
            <a:gd name="adj3" fmla="val 4642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996623-8931-435C-A5FE-9FC2081F8672}">
      <dsp:nvSpPr>
        <dsp:cNvPr id="0" name=""/>
        <dsp:cNvSpPr/>
      </dsp:nvSpPr>
      <dsp:spPr>
        <a:xfrm>
          <a:off x="2133606" y="1220626"/>
          <a:ext cx="1349219" cy="134921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TQM</a:t>
          </a:r>
        </a:p>
      </dsp:txBody>
      <dsp:txXfrm>
        <a:off x="2331195" y="1418215"/>
        <a:ext cx="954041" cy="954041"/>
      </dsp:txXfrm>
    </dsp:sp>
    <dsp:sp modelId="{F892E7BC-9942-4669-9098-6ADC1C12E8CA}">
      <dsp:nvSpPr>
        <dsp:cNvPr id="0" name=""/>
        <dsp:cNvSpPr/>
      </dsp:nvSpPr>
      <dsp:spPr>
        <a:xfrm>
          <a:off x="1924303" y="-246764"/>
          <a:ext cx="1796445" cy="142191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Customer Satisfaction</a:t>
          </a:r>
        </a:p>
      </dsp:txBody>
      <dsp:txXfrm>
        <a:off x="2187386" y="-38530"/>
        <a:ext cx="1270279" cy="1005445"/>
      </dsp:txXfrm>
    </dsp:sp>
    <dsp:sp modelId="{4B8B96F6-3F36-4341-80B4-105467D5C3F0}">
      <dsp:nvSpPr>
        <dsp:cNvPr id="0" name=""/>
        <dsp:cNvSpPr/>
      </dsp:nvSpPr>
      <dsp:spPr>
        <a:xfrm>
          <a:off x="3615701" y="1143508"/>
          <a:ext cx="1968364" cy="150345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Employee Participation</a:t>
          </a:r>
        </a:p>
      </dsp:txBody>
      <dsp:txXfrm>
        <a:off x="3903961" y="1363684"/>
        <a:ext cx="1391844" cy="1063105"/>
      </dsp:txXfrm>
    </dsp:sp>
    <dsp:sp modelId="{0C660B79-0F8F-4F48-8AE3-8E2B93156769}">
      <dsp:nvSpPr>
        <dsp:cNvPr id="0" name=""/>
        <dsp:cNvSpPr/>
      </dsp:nvSpPr>
      <dsp:spPr>
        <a:xfrm>
          <a:off x="1848100" y="2595797"/>
          <a:ext cx="1948852" cy="146096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Supplier Relationships</a:t>
          </a:r>
        </a:p>
      </dsp:txBody>
      <dsp:txXfrm>
        <a:off x="2133503" y="2809751"/>
        <a:ext cx="1378046" cy="1033058"/>
      </dsp:txXfrm>
    </dsp:sp>
    <dsp:sp modelId="{D2C14605-D5D3-453D-A79E-C050162DD74C}">
      <dsp:nvSpPr>
        <dsp:cNvPr id="0" name=""/>
        <dsp:cNvSpPr/>
      </dsp:nvSpPr>
      <dsp:spPr>
        <a:xfrm>
          <a:off x="152399" y="1184280"/>
          <a:ext cx="1828472" cy="142191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Atmosphere of Continuous Quality</a:t>
          </a:r>
        </a:p>
      </dsp:txBody>
      <dsp:txXfrm>
        <a:off x="420173" y="1392514"/>
        <a:ext cx="1292924" cy="10054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2EE4F1B-DBE0-4F1E-B412-49CA4B7A27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302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FE087C7-FDD8-4C89-8735-B20DA0D4D5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872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m.org/" TargetMode="External"/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industryweek.com/" TargetMode="External"/><Relationship Id="rId4" Type="http://schemas.openxmlformats.org/officeDocument/2006/relationships/hyperlink" Target="http://www.qualitydigest.com/" TargetMode="Externa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Operations Management Professional Organizations</a:t>
            </a:r>
          </a:p>
          <a:p>
            <a:r>
              <a:rPr lang="en-US" dirty="0"/>
              <a:t>http://www.apics.org/</a:t>
            </a:r>
          </a:p>
          <a:p>
            <a:r>
              <a:rPr lang="en-US" dirty="0"/>
              <a:t>http://www.poms.org/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605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</a:t>
            </a:r>
          </a:p>
          <a:p>
            <a:r>
              <a:rPr lang="en-US" dirty="0"/>
              <a:t>The</a:t>
            </a:r>
            <a:r>
              <a:rPr lang="en-US" baseline="0" dirty="0"/>
              <a:t> Atlantic</a:t>
            </a:r>
          </a:p>
          <a:p>
            <a:r>
              <a:rPr lang="en-US" baseline="0" dirty="0"/>
              <a:t>Making it in America</a:t>
            </a:r>
          </a:p>
          <a:p>
            <a:r>
              <a:rPr lang="en-US" baseline="0" dirty="0"/>
              <a:t>Jan-Feb/2012</a:t>
            </a:r>
          </a:p>
          <a:p>
            <a:r>
              <a:rPr lang="en-US" dirty="0"/>
              <a:t>http://www.theatlantic.com/magazine/archive/2012/01/making-it-in-america/308844/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610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423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Table:</a:t>
            </a:r>
          </a:p>
          <a:p>
            <a:r>
              <a:rPr lang="en-US" dirty="0"/>
              <a:t>Selected Indexes of Manufacturing Activity by Country, 1990</a:t>
            </a:r>
            <a:r>
              <a:rPr lang="en-US" baseline="0" dirty="0"/>
              <a:t> – 2009</a:t>
            </a:r>
          </a:p>
          <a:p>
            <a:r>
              <a:rPr lang="en-US" dirty="0"/>
              <a:t>http://www.census.gov/compendia/statab/2012/tables/12s1353.pdf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232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696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</a:rPr>
              <a:t>The 2012 </a:t>
            </a:r>
            <a:r>
              <a:rPr lang="en-US" dirty="0" err="1">
                <a:latin typeface="Times New Roman" pitchFamily="18" charset="0"/>
              </a:rPr>
              <a:t>IndustryWeek</a:t>
            </a:r>
            <a:r>
              <a:rPr lang="en-US" dirty="0">
                <a:latin typeface="Times New Roman" pitchFamily="18" charset="0"/>
              </a:rPr>
              <a:t> U.S. 500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http://www.industryweek.com/resources/us500/2012</a:t>
            </a:r>
          </a:p>
        </p:txBody>
      </p:sp>
      <p:sp>
        <p:nvSpPr>
          <p:cNvPr id="2560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B51001-3849-47A0-9629-AE7EDA9691B2}" type="slidenum">
              <a:rPr lang="en-US" smtClean="0">
                <a:latin typeface="Times New Roman" pitchFamily="18" charset="0"/>
              </a:rPr>
              <a:pPr/>
              <a:t>9</a:t>
            </a:fld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946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712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3174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B4473-3AE1-4D1E-A2BE-58C6382C723B}" type="slidenum">
              <a:rPr lang="en-US" smtClean="0">
                <a:latin typeface="Times New Roman" pitchFamily="18" charset="0"/>
              </a:rPr>
              <a:pPr/>
              <a:t>12</a:t>
            </a:fld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8590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7962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183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3789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D91DD8-C690-483C-A5FD-8FA5231616BE}" type="slidenum">
              <a:rPr lang="en-US" smtClean="0">
                <a:latin typeface="Times New Roman" pitchFamily="18" charset="0"/>
              </a:rPr>
              <a:pPr/>
              <a:t>17</a:t>
            </a:fld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0745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Article</a:t>
            </a:r>
          </a:p>
          <a:p>
            <a:pPr>
              <a:spcBef>
                <a:spcPts val="0"/>
              </a:spcBef>
            </a:pPr>
            <a:r>
              <a:rPr lang="en-US" dirty="0"/>
              <a:t>Pittsburgh</a:t>
            </a:r>
            <a:r>
              <a:rPr lang="en-US" baseline="0" dirty="0"/>
              <a:t> Post-Gazette</a:t>
            </a:r>
          </a:p>
          <a:p>
            <a:pPr>
              <a:spcBef>
                <a:spcPts val="0"/>
              </a:spcBef>
            </a:pPr>
            <a:r>
              <a:rPr lang="en-US" baseline="0" dirty="0"/>
              <a:t>Customer satisfaction just treading water</a:t>
            </a:r>
          </a:p>
          <a:p>
            <a:pPr>
              <a:spcBef>
                <a:spcPts val="0"/>
              </a:spcBef>
            </a:pPr>
            <a:r>
              <a:rPr lang="en-US" baseline="0" dirty="0"/>
              <a:t>11/13/12</a:t>
            </a:r>
          </a:p>
          <a:p>
            <a:pPr>
              <a:spcBef>
                <a:spcPts val="0"/>
              </a:spcBef>
            </a:pPr>
            <a:r>
              <a:rPr lang="en-US" dirty="0"/>
              <a:t>http://www.post-gazette.com/stories/business/news/customer-satisfaction-just-treading-water-661865/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Forbes</a:t>
            </a:r>
          </a:p>
          <a:p>
            <a:pPr>
              <a:spcBef>
                <a:spcPts val="0"/>
              </a:spcBef>
            </a:pPr>
            <a:r>
              <a:rPr lang="en-US" dirty="0"/>
              <a:t>Customer Satisfaction By the Numbers: An Industry</a:t>
            </a:r>
            <a:r>
              <a:rPr lang="en-US" baseline="0" dirty="0"/>
              <a:t> Breakdown</a:t>
            </a:r>
          </a:p>
          <a:p>
            <a:pPr>
              <a:spcBef>
                <a:spcPts val="0"/>
              </a:spcBef>
            </a:pPr>
            <a:r>
              <a:rPr lang="en-US" baseline="0" dirty="0"/>
              <a:t>4/19/12</a:t>
            </a:r>
          </a:p>
          <a:p>
            <a:pPr>
              <a:spcBef>
                <a:spcPts val="0"/>
              </a:spcBef>
            </a:pPr>
            <a:r>
              <a:rPr lang="en-US" dirty="0"/>
              <a:t>http://www.forbes.com/sites/ciocentral/2012/04/19/customer-satisfaction-by-the-numbers-an-industry-breakdown/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Report</a:t>
            </a:r>
          </a:p>
          <a:p>
            <a:pPr>
              <a:spcBef>
                <a:spcPts val="0"/>
              </a:spcBef>
            </a:pPr>
            <a:r>
              <a:rPr lang="en-US" dirty="0"/>
              <a:t>J.D.</a:t>
            </a:r>
            <a:r>
              <a:rPr lang="en-US" baseline="0" dirty="0"/>
              <a:t> Power and Associates</a:t>
            </a:r>
          </a:p>
          <a:p>
            <a:pPr>
              <a:spcBef>
                <a:spcPts val="0"/>
              </a:spcBef>
            </a:pPr>
            <a:r>
              <a:rPr lang="en-US" baseline="0" dirty="0"/>
              <a:t>Understanding the Impact of Social Media on Companies</a:t>
            </a:r>
          </a:p>
          <a:p>
            <a:pPr>
              <a:spcBef>
                <a:spcPts val="0"/>
              </a:spcBef>
            </a:pPr>
            <a:r>
              <a:rPr lang="en-US" baseline="0" dirty="0"/>
              <a:t>April 2012</a:t>
            </a:r>
          </a:p>
          <a:p>
            <a:pPr>
              <a:spcBef>
                <a:spcPts val="0"/>
              </a:spcBef>
            </a:pPr>
            <a:r>
              <a:rPr lang="en-US" dirty="0"/>
              <a:t>https://pictures.dealer.com/jdpower/99ff6d760a0d02b7010f243b4bdcd474.pdf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Website</a:t>
            </a:r>
          </a:p>
          <a:p>
            <a:pPr>
              <a:spcBef>
                <a:spcPts val="0"/>
              </a:spcBef>
            </a:pPr>
            <a:r>
              <a:rPr lang="en-US" dirty="0" err="1"/>
              <a:t>SurveyMonkey</a:t>
            </a:r>
            <a:r>
              <a:rPr lang="en-US" dirty="0"/>
              <a:t>: Customer Satisfactio</a:t>
            </a:r>
            <a:r>
              <a:rPr lang="en-US" baseline="0" dirty="0"/>
              <a:t>n Surveys</a:t>
            </a:r>
          </a:p>
          <a:p>
            <a:pPr>
              <a:spcBef>
                <a:spcPts val="0"/>
              </a:spcBef>
            </a:pPr>
            <a:r>
              <a:rPr lang="en-US" dirty="0"/>
              <a:t>http://www.surveymonkey.com/mp/customer-satisfaction-surveys/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4602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</a:rPr>
              <a:t>Website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The New York Times  Company Research and Development Lab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http://nytlabs.com/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IBM</a:t>
            </a:r>
            <a:r>
              <a:rPr lang="en-US" baseline="0" dirty="0">
                <a:latin typeface="Times New Roman" pitchFamily="18" charset="0"/>
              </a:rPr>
              <a:t> Journal of Research and Development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http://ieeexplore.ieee.org/xpl/RecentIssue.jsp?reload=true&amp;punumber=5288520#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 err="1">
                <a:latin typeface="Times New Roman" pitchFamily="18" charset="0"/>
              </a:rPr>
              <a:t>Dupont</a:t>
            </a:r>
            <a:r>
              <a:rPr lang="en-US" baseline="0" dirty="0">
                <a:latin typeface="Times New Roman" pitchFamily="18" charset="0"/>
              </a:rPr>
              <a:t> Research and Development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http://www2.dupont.com/inclusive-innovations/en-us/gss/science/technology.html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CNET Blog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Research and Development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http://news.cnet.com/8300-5_3-0.html?keyword=research+and+development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  <p:sp>
        <p:nvSpPr>
          <p:cNvPr id="4198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C47AC2-2FFB-4D28-BEA6-F2EF8C2185F5}" type="slidenum">
              <a:rPr lang="en-US" smtClean="0">
                <a:latin typeface="Times New Roman" pitchFamily="18" charset="0"/>
              </a:rPr>
              <a:pPr/>
              <a:t>20</a:t>
            </a:fld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4403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B2053E-29A6-45EC-93A9-27A70D17D74C}" type="slidenum">
              <a:rPr lang="en-US" smtClean="0">
                <a:latin typeface="Times New Roman" pitchFamily="18" charset="0"/>
              </a:rPr>
              <a:pPr/>
              <a:t>21</a:t>
            </a:fld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239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2638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9277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1171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</a:t>
            </a:r>
          </a:p>
          <a:p>
            <a:r>
              <a:rPr lang="en-US" dirty="0"/>
              <a:t>Houston</a:t>
            </a:r>
            <a:r>
              <a:rPr lang="en-US" baseline="0" dirty="0"/>
              <a:t> Chronicle</a:t>
            </a:r>
          </a:p>
          <a:p>
            <a:r>
              <a:rPr lang="en-US" baseline="0" dirty="0"/>
              <a:t>What are Production Capacity Decisions?</a:t>
            </a:r>
          </a:p>
          <a:p>
            <a:r>
              <a:rPr lang="en-US" dirty="0"/>
              <a:t>http://smallbusiness.chron.com/production-capacity-decisions-43923.html</a:t>
            </a:r>
          </a:p>
          <a:p>
            <a:endParaRPr lang="en-US" dirty="0"/>
          </a:p>
          <a:p>
            <a:r>
              <a:rPr lang="en-US" dirty="0"/>
              <a:t>Article</a:t>
            </a:r>
          </a:p>
          <a:p>
            <a:r>
              <a:rPr lang="en-US" dirty="0"/>
              <a:t>Bloomberg</a:t>
            </a:r>
          </a:p>
          <a:p>
            <a:r>
              <a:rPr lang="en-US" dirty="0"/>
              <a:t>Toyota</a:t>
            </a:r>
            <a:r>
              <a:rPr lang="en-US" baseline="0" dirty="0"/>
              <a:t> Says U.S. </a:t>
            </a:r>
            <a:r>
              <a:rPr lang="en-US" baseline="0" dirty="0" err="1"/>
              <a:t>Pruis</a:t>
            </a:r>
            <a:r>
              <a:rPr lang="en-US" baseline="0" dirty="0"/>
              <a:t> Supply to Recover to 70% in June</a:t>
            </a:r>
          </a:p>
          <a:p>
            <a:r>
              <a:rPr lang="en-US" baseline="0" dirty="0"/>
              <a:t>5/19/11</a:t>
            </a:r>
          </a:p>
          <a:p>
            <a:r>
              <a:rPr lang="en-US" dirty="0"/>
              <a:t>http://www.bloomberg.com/news/2011-05-19/toyota-says-u-s-prius-supply-to-recover-to-about-70-in-june.html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09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5017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C2D0B9-5CD1-4AE5-A3E4-4252AB61EAEF}" type="slidenum">
              <a:rPr lang="en-US" smtClean="0">
                <a:latin typeface="Times New Roman" pitchFamily="18" charset="0"/>
              </a:rPr>
              <a:pPr/>
              <a:t>27</a:t>
            </a:fld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5700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9406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5632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CAD10A-0475-4CFC-9A4E-29AD7E2D8A1E}" type="slidenum">
              <a:rPr lang="en-US" smtClean="0">
                <a:latin typeface="Times New Roman" pitchFamily="18" charset="0"/>
              </a:rPr>
              <a:pPr/>
              <a:t>30</a:t>
            </a:fld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4479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8833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3528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A7FD47-B696-4762-A24D-171A75724B09}" type="slidenum">
              <a:rPr lang="en-US" smtClean="0">
                <a:latin typeface="Times New Roman" pitchFamily="18" charset="0"/>
              </a:rPr>
              <a:pPr/>
              <a:t>34</a:t>
            </a:fld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7857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5650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9605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2161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</a:t>
            </a:r>
          </a:p>
          <a:p>
            <a:r>
              <a:rPr lang="en-US" dirty="0"/>
              <a:t>Bloomberg </a:t>
            </a:r>
            <a:r>
              <a:rPr lang="en-US" dirty="0" err="1"/>
              <a:t>Businessweek</a:t>
            </a:r>
            <a:endParaRPr lang="en-US" dirty="0"/>
          </a:p>
          <a:p>
            <a:r>
              <a:rPr lang="en-US" dirty="0"/>
              <a:t>The Downside of Just-in-Time</a:t>
            </a:r>
            <a:r>
              <a:rPr lang="en-US" baseline="0" dirty="0"/>
              <a:t> Inventory</a:t>
            </a:r>
          </a:p>
          <a:p>
            <a:r>
              <a:rPr lang="en-US" baseline="0" dirty="0"/>
              <a:t>3/24/11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071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</a:t>
            </a:r>
          </a:p>
          <a:p>
            <a:r>
              <a:rPr lang="en-US" dirty="0"/>
              <a:t>I Love</a:t>
            </a:r>
            <a:r>
              <a:rPr lang="en-US" baseline="0" dirty="0"/>
              <a:t> Lucy Candy Factory</a:t>
            </a:r>
          </a:p>
          <a:p>
            <a:r>
              <a:rPr lang="en-US" dirty="0"/>
              <a:t>http://www.youtube.com/watch?v=HnbNcQlzV-4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098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663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</a:t>
            </a:r>
          </a:p>
          <a:p>
            <a:r>
              <a:rPr lang="en-US" dirty="0" err="1"/>
              <a:t>Baldrige</a:t>
            </a:r>
            <a:r>
              <a:rPr lang="en-US" dirty="0"/>
              <a:t> Performance</a:t>
            </a:r>
            <a:r>
              <a:rPr lang="en-US" baseline="0" dirty="0"/>
              <a:t> Excellence Program</a:t>
            </a:r>
          </a:p>
          <a:p>
            <a:r>
              <a:rPr lang="en-US" dirty="0"/>
              <a:t>http://www.nist.gov/baldrige/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0002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-US" dirty="0"/>
              <a:t>There are several web-based sources of information and journals devoted to quality management and production issues.</a:t>
            </a:r>
          </a:p>
          <a:p>
            <a:r>
              <a:rPr lang="en-US" sz="1200" dirty="0"/>
              <a:t>National Association of Manufacturers: </a:t>
            </a:r>
            <a:r>
              <a:rPr lang="en-US" sz="1200" dirty="0">
                <a:hlinkClick r:id="rId3"/>
              </a:rPr>
              <a:t>www.nam.org</a:t>
            </a:r>
            <a:r>
              <a:rPr lang="en-US" sz="1200" dirty="0"/>
              <a:t> </a:t>
            </a:r>
          </a:p>
          <a:p>
            <a:r>
              <a:rPr lang="en-US" sz="1200" dirty="0"/>
              <a:t>Quality Digest: </a:t>
            </a:r>
            <a:r>
              <a:rPr lang="en-US" sz="1200" dirty="0">
                <a:hlinkClick r:id="rId4"/>
              </a:rPr>
              <a:t>www.qualitydigest.com </a:t>
            </a:r>
            <a:endParaRPr lang="en-US" sz="1200" dirty="0"/>
          </a:p>
          <a:p>
            <a:r>
              <a:rPr lang="en-US" sz="1200" dirty="0"/>
              <a:t>Industry Week: </a:t>
            </a:r>
            <a:r>
              <a:rPr lang="en-US" sz="1200" dirty="0">
                <a:hlinkClick r:id="rId5"/>
              </a:rPr>
              <a:t>http://www.industryweek.com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847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9617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29415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</a:t>
            </a:r>
          </a:p>
          <a:p>
            <a:r>
              <a:rPr lang="en-US" dirty="0"/>
              <a:t>ISO</a:t>
            </a:r>
          </a:p>
          <a:p>
            <a:r>
              <a:rPr lang="en-US" dirty="0"/>
              <a:t>http://www.iso.org/iso/home.htm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9153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1754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120836" name="Slide Number Placeholder 4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6BDAFC7-D7BE-442F-B20D-204772CB4758}" type="slidenum">
              <a:rPr lang="en-US" sz="1200"/>
              <a:pPr algn="r"/>
              <a:t>48</a:t>
            </a:fld>
            <a:endParaRPr lang="en-US" sz="12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4699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70667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</a:rPr>
              <a:t>Article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NY</a:t>
            </a:r>
            <a:r>
              <a:rPr lang="en-US" baseline="0" dirty="0">
                <a:latin typeface="Times New Roman" pitchFamily="18" charset="0"/>
              </a:rPr>
              <a:t> Times</a:t>
            </a:r>
          </a:p>
          <a:p>
            <a:pPr eaLnBrk="1" hangingPunct="1"/>
            <a:r>
              <a:rPr lang="en-US" baseline="0" dirty="0">
                <a:latin typeface="Times New Roman" pitchFamily="18" charset="0"/>
              </a:rPr>
              <a:t>Skilled Work, Without the Worker</a:t>
            </a:r>
          </a:p>
          <a:p>
            <a:pPr eaLnBrk="1" hangingPunct="1"/>
            <a:r>
              <a:rPr lang="en-US" baseline="0" dirty="0">
                <a:latin typeface="Times New Roman" pitchFamily="18" charset="0"/>
              </a:rPr>
              <a:t>8/18/12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http://www.nytimes.com/2012/08/19/business/new-wave-of-adept-robots-is-changing-global-industry.html?pagewanted=all&amp;_r=0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Bloomberg BusinessWeek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The March of Robots into Chinese Factories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11/29/12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http://www.businessweek.com/articles/2012-11-29/the-march-of-robots-into-chinese-factories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  <p:sp>
        <p:nvSpPr>
          <p:cNvPr id="8909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2691BA-5F4D-4224-9DA0-E3BF54AFD8CB}" type="slidenum">
              <a:rPr lang="en-US" smtClean="0">
                <a:latin typeface="Times New Roman" pitchFamily="18" charset="0"/>
              </a:rPr>
              <a:pPr/>
              <a:t>52</a:t>
            </a:fld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0926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54683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Website</a:t>
            </a:r>
          </a:p>
          <a:p>
            <a:r>
              <a:rPr lang="en-US" dirty="0"/>
              <a:t>The</a:t>
            </a:r>
            <a:r>
              <a:rPr lang="en-US" baseline="0" dirty="0"/>
              <a:t> Guardian Sustainable Business Awards</a:t>
            </a:r>
          </a:p>
          <a:p>
            <a:r>
              <a:rPr lang="en-US" dirty="0"/>
              <a:t>http://www.guardian.co.uk/sustainable-business/gsb-awards</a:t>
            </a:r>
          </a:p>
          <a:p>
            <a:endParaRPr lang="en-US" dirty="0"/>
          </a:p>
          <a:p>
            <a:r>
              <a:rPr lang="en-US" dirty="0"/>
              <a:t>Article</a:t>
            </a:r>
            <a:r>
              <a:rPr lang="en-US" baseline="0" dirty="0"/>
              <a:t> </a:t>
            </a:r>
          </a:p>
          <a:p>
            <a:r>
              <a:rPr lang="en-US" baseline="0" dirty="0"/>
              <a:t>Fox Business</a:t>
            </a:r>
          </a:p>
          <a:p>
            <a:r>
              <a:rPr lang="en-US" baseline="0" dirty="0"/>
              <a:t>Unilever swaps earnings rat race for sustainability</a:t>
            </a:r>
          </a:p>
          <a:p>
            <a:r>
              <a:rPr lang="en-US"/>
              <a:t>http://www.foxbusiness.com/news/2012/11/02/interview-unilever-swaps-earnings-rat-race-for-sustainability/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BF60E5-F0DC-4091-AFC5-2864490999D9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1112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</a:rPr>
              <a:t>Article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PC Magazine</a:t>
            </a:r>
          </a:p>
          <a:p>
            <a:pPr eaLnBrk="1" hangingPunct="1"/>
            <a:r>
              <a:rPr lang="en-US" dirty="0" err="1">
                <a:latin typeface="Times New Roman" pitchFamily="18" charset="0"/>
              </a:rPr>
              <a:t>Techonomy</a:t>
            </a:r>
            <a:r>
              <a:rPr lang="en-US" dirty="0">
                <a:latin typeface="Times New Roman" pitchFamily="18" charset="0"/>
              </a:rPr>
              <a:t>:</a:t>
            </a:r>
            <a:r>
              <a:rPr lang="en-US" baseline="0" dirty="0">
                <a:latin typeface="Times New Roman" pitchFamily="18" charset="0"/>
              </a:rPr>
              <a:t> Can a Robot Steal Your Job?</a:t>
            </a:r>
          </a:p>
          <a:p>
            <a:pPr eaLnBrk="1" hangingPunct="1"/>
            <a:r>
              <a:rPr lang="en-US" baseline="0" dirty="0">
                <a:latin typeface="Times New Roman" pitchFamily="18" charset="0"/>
              </a:rPr>
              <a:t>11/13/12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http://forwardthinking.pcmag.com/none/304952-techonomy-can-a-robot-steal-your-job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  <p:sp>
        <p:nvSpPr>
          <p:cNvPr id="9523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C98FA5-30F3-41DA-AF0D-863C1BD7F106}" type="slidenum">
              <a:rPr lang="en-US" smtClean="0">
                <a:latin typeface="Times New Roman" pitchFamily="18" charset="0"/>
              </a:rPr>
              <a:pPr/>
              <a:t>56</a:t>
            </a:fld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gradFill>
          <a:gsLst>
            <a:gs pos="0">
              <a:srgbClr val="006600"/>
            </a:gs>
            <a:gs pos="39999">
              <a:srgbClr val="339933"/>
            </a:gs>
            <a:gs pos="70000">
              <a:srgbClr val="339966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67360"/>
            <a:ext cx="4495799" cy="57528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57800" y="1752600"/>
            <a:ext cx="3657600" cy="3124200"/>
          </a:xfrm>
        </p:spPr>
        <p:txBody>
          <a:bodyPr/>
          <a:lstStyle>
            <a:lvl1pPr>
              <a:defRPr sz="3200" b="1" i="0" spc="-100">
                <a:solidFill>
                  <a:schemeClr val="tx1"/>
                </a:solidFill>
                <a:latin typeface="+mj-lt"/>
                <a:cs typeface="Arial Black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518160"/>
            <a:ext cx="1676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0" i="0" spc="-51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/>
                <a:cs typeface="Lucida Sans"/>
              </a:rPr>
              <a:t>8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990600"/>
          </a:xfrm>
          <a:gradFill>
            <a:gsLst>
              <a:gs pos="0">
                <a:srgbClr val="006600"/>
              </a:gs>
              <a:gs pos="72000">
                <a:srgbClr val="339933"/>
              </a:gs>
              <a:gs pos="100000">
                <a:srgbClr val="FFEBFA"/>
              </a:gs>
            </a:gsLst>
            <a:lin ang="5400000" scaled="0"/>
          </a:gradFill>
          <a:ln cap="rnd"/>
          <a:effectLst>
            <a:softEdge rad="63500"/>
          </a:effectLst>
        </p:spPr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800600"/>
          </a:xfrm>
        </p:spPr>
        <p:txBody>
          <a:bodyPr/>
          <a:lstStyle>
            <a:lvl1pPr>
              <a:lnSpc>
                <a:spcPct val="90000"/>
              </a:lnSpc>
              <a:buClr>
                <a:srgbClr val="006600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CC00"/>
              </a:buClr>
              <a:defRPr sz="2400"/>
            </a:lvl2pPr>
            <a:lvl3pPr marL="1143000" indent="-228600">
              <a:buClr>
                <a:srgbClr val="7030A0"/>
              </a:buClr>
              <a:buFont typeface="Wingdings" panose="05000000000000000000" pitchFamily="2" charset="2"/>
              <a:buChar char="§"/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ound Diagonal Corner Rectangle 3"/>
          <p:cNvSpPr/>
          <p:nvPr userDrawn="1"/>
        </p:nvSpPr>
        <p:spPr>
          <a:xfrm>
            <a:off x="152400" y="152400"/>
            <a:ext cx="8915400" cy="6629400"/>
          </a:xfrm>
          <a:prstGeom prst="round2DiagRect">
            <a:avLst/>
          </a:prstGeom>
          <a:noFill/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SzPct val="80000"/>
              <a:buFont typeface="Wingdings" pitchFamily="2" charset="2"/>
              <a:buChar char="§"/>
              <a:tabLst/>
              <a:defRPr sz="2800"/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 typeface="Arial" charset="0"/>
              <a:buChar char="•"/>
              <a:tabLst/>
              <a:defRPr sz="2400"/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-"/>
              <a:tabLst/>
              <a:defRPr sz="1800"/>
            </a:lvl4pPr>
            <a:lvl5pPr marL="20574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ound Diagonal Corner Rectangle 5"/>
          <p:cNvSpPr/>
          <p:nvPr userDrawn="1"/>
        </p:nvSpPr>
        <p:spPr>
          <a:xfrm>
            <a:off x="152400" y="152400"/>
            <a:ext cx="8915400" cy="6629400"/>
          </a:xfrm>
          <a:prstGeom prst="round2DiagRect">
            <a:avLst/>
          </a:prstGeom>
          <a:noFill/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990600"/>
          </a:xfrm>
          <a:gradFill>
            <a:gsLst>
              <a:gs pos="0">
                <a:srgbClr val="006600"/>
              </a:gs>
              <a:gs pos="72000">
                <a:srgbClr val="339933"/>
              </a:gs>
              <a:gs pos="100000">
                <a:srgbClr val="FFEBFA"/>
              </a:gs>
            </a:gsLst>
            <a:lin ang="5400000" scaled="0"/>
          </a:gradFill>
          <a:ln cap="rnd"/>
          <a:effectLst>
            <a:softEdge rad="63500"/>
          </a:effectLst>
        </p:spPr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6838"/>
            <a:ext cx="9144000" cy="9699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77724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962400"/>
            <a:ext cx="77724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54102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3 | </a:t>
            </a:r>
            <a:fld id="{6ECB567D-B4B2-4E9F-A8F4-7357454A8F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ide12eC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>
            <a:lvl1pPr>
              <a:lnSpc>
                <a:spcPct val="90000"/>
              </a:lnSpc>
              <a:buClr>
                <a:srgbClr val="163776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6600"/>
              </a:buCl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>
          <a:xfrm>
            <a:off x="1066800" y="6629400"/>
            <a:ext cx="76962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b="0" i="0" kern="0" spc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Copyright ©2015 </a:t>
            </a:r>
            <a:r>
              <a:rPr lang="en-US" sz="900" b="0" i="0" kern="0" spc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Cengage</a:t>
            </a:r>
            <a:r>
              <a:rPr lang="en-US" sz="900" b="0" i="0" kern="0" spc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 Learning. All Rights Reserved. May not be scanned, copied or duplicated, or posted to a publicly accessible website, in whole or in part.</a:t>
            </a: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229600" y="64928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8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84021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26" name="Straight Connector 25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 hidden="1"/>
          <p:cNvSpPr/>
          <p:nvPr userDrawn="1"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Connector 7" hidden="1"/>
          <p:cNvCxnSpPr/>
          <p:nvPr userDrawn="1"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/>
          <p:cNvSpPr txBox="1">
            <a:spLocks noGrp="1"/>
          </p:cNvSpPr>
          <p:nvPr userDrawn="1"/>
        </p:nvSpPr>
        <p:spPr>
          <a:xfrm>
            <a:off x="685800" y="6477000"/>
            <a:ext cx="79248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Copyright ©2017</a:t>
            </a:r>
            <a:r>
              <a:rPr lang="en-US" sz="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3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778" r:id="rId9"/>
    <p:sldLayoutId id="2147483813" r:id="rId10"/>
  </p:sldLayoutIdLst>
  <p:transition spd="med">
    <p:wipe dir="r"/>
  </p:transition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6600"/>
        </a:buClr>
        <a:buSzPct val="8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Font typeface="Arial" charset="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7030A0"/>
        </a:buClr>
        <a:buSzPct val="10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6600"/>
            </a:gs>
            <a:gs pos="39999">
              <a:srgbClr val="339933"/>
            </a:gs>
            <a:gs pos="70000">
              <a:srgbClr val="339966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Producing Quality Goods and Services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17410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458200" cy="5029200"/>
          </a:xfrm>
        </p:spPr>
        <p:txBody>
          <a:bodyPr/>
          <a:lstStyle/>
          <a:p>
            <a:pPr marL="914400" indent="-914400">
              <a:spcBef>
                <a:spcPts val="1176"/>
              </a:spcBef>
              <a:buNone/>
            </a:pPr>
            <a:r>
              <a:rPr lang="en-US" sz="2300" dirty="0">
                <a:solidFill>
                  <a:srgbClr val="009900"/>
                </a:solidFill>
              </a:rPr>
              <a:t>8-1</a:t>
            </a:r>
            <a:r>
              <a:rPr lang="en-US" sz="2300" dirty="0"/>
              <a:t>	</a:t>
            </a:r>
            <a:r>
              <a:rPr lang="en-US" sz="2400" dirty="0"/>
              <a:t>Explain the nature of production</a:t>
            </a:r>
            <a:r>
              <a:rPr lang="en-US" sz="2300" dirty="0"/>
              <a:t>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300" dirty="0">
                <a:solidFill>
                  <a:srgbClr val="009900"/>
                </a:solidFill>
              </a:rPr>
              <a:t>8-2</a:t>
            </a:r>
            <a:r>
              <a:rPr lang="en-US" sz="2300" dirty="0"/>
              <a:t>	</a:t>
            </a:r>
            <a:r>
              <a:rPr lang="en-US" sz="2400" dirty="0"/>
              <a:t>Outline how the conversion process transforms raw materials, labor, and other resources into finished goods or services</a:t>
            </a:r>
            <a:r>
              <a:rPr lang="en-US" sz="2300" dirty="0"/>
              <a:t>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300" dirty="0">
                <a:solidFill>
                  <a:srgbClr val="009900"/>
                </a:solidFill>
              </a:rPr>
              <a:t>8-3</a:t>
            </a:r>
            <a:r>
              <a:rPr lang="en-US" sz="2300" dirty="0"/>
              <a:t>	</a:t>
            </a:r>
            <a:r>
              <a:rPr lang="en-US" sz="2400" dirty="0"/>
              <a:t>Understand the importance of service businesses to consumers, other business firms, and the nation's economy</a:t>
            </a:r>
            <a:r>
              <a:rPr lang="en-US" sz="2300" dirty="0"/>
              <a:t>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300" dirty="0">
                <a:solidFill>
                  <a:srgbClr val="009900"/>
                </a:solidFill>
              </a:rPr>
              <a:t>8-4</a:t>
            </a:r>
            <a:r>
              <a:rPr lang="en-US" sz="2300" dirty="0"/>
              <a:t>	</a:t>
            </a:r>
            <a:r>
              <a:rPr lang="en-US" sz="2400" dirty="0"/>
              <a:t>Describe how research and development leads to new products and services</a:t>
            </a:r>
            <a:r>
              <a:rPr lang="en-US" sz="23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8-5</a:t>
            </a:r>
            <a:r>
              <a:rPr lang="en-US" dirty="0"/>
              <a:t>	Discuss the components involved in planning the production process.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8-6</a:t>
            </a:r>
            <a:r>
              <a:rPr lang="en-US" dirty="0"/>
              <a:t>	Explain how purchasing, inventory control, scheduling, and quality control affect production.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8-7</a:t>
            </a:r>
            <a:r>
              <a:rPr lang="en-US" dirty="0"/>
              <a:t>	Summarize how  technology can make American firms more productive and competitive in the global marketplace.</a:t>
            </a:r>
          </a:p>
        </p:txBody>
      </p:sp>
    </p:spTree>
    <p:extLst>
      <p:ext uri="{BB962C8B-B14F-4D97-AF65-F5344CB8AC3E}">
        <p14:creationId xmlns:p14="http://schemas.microsoft.com/office/powerpoint/2010/main" val="362833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Production?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Operations management: All the activities required to produce goods and services.</a:t>
            </a:r>
          </a:p>
          <a:p>
            <a:r>
              <a:rPr lang="en-US" dirty="0"/>
              <a:t>The operations manager manages systems that convert resources into goods and services</a:t>
            </a:r>
          </a:p>
          <a:p>
            <a:pPr lvl="1"/>
            <a:r>
              <a:rPr lang="en-US" sz="2600" dirty="0"/>
              <a:t>Marketing research</a:t>
            </a:r>
          </a:p>
          <a:p>
            <a:pPr lvl="1"/>
            <a:r>
              <a:rPr lang="en-US" sz="2600" dirty="0"/>
              <a:t>Planning</a:t>
            </a:r>
          </a:p>
          <a:p>
            <a:pPr lvl="1"/>
            <a:r>
              <a:rPr lang="en-US" sz="2600" dirty="0"/>
              <a:t>Control operations</a:t>
            </a:r>
          </a:p>
          <a:p>
            <a:pPr lvl="2"/>
            <a:r>
              <a:rPr lang="en-US" sz="2200" dirty="0"/>
              <a:t>Quality</a:t>
            </a:r>
          </a:p>
          <a:p>
            <a:pPr lvl="2"/>
            <a:r>
              <a:rPr lang="en-US" sz="2200" dirty="0"/>
              <a:t>Performance</a:t>
            </a:r>
          </a:p>
          <a:p>
            <a:pPr lvl="2"/>
            <a:r>
              <a:rPr lang="en-US" sz="2200" dirty="0"/>
              <a:t>Inventory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611" y="3352800"/>
            <a:ext cx="3009589" cy="29241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527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219200"/>
          </a:xfrm>
        </p:spPr>
        <p:txBody>
          <a:bodyPr/>
          <a:lstStyle/>
          <a:p>
            <a:r>
              <a:rPr lang="en-US" dirty="0"/>
              <a:t>How American Manufacturers Compete in the Global Marketplace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  <a:spcBef>
                <a:spcPts val="1472"/>
              </a:spcBef>
            </a:pPr>
            <a:r>
              <a:rPr lang="en-US" dirty="0"/>
              <a:t>From 1940s–1970s, the United States dominated global manufacturing</a:t>
            </a:r>
          </a:p>
          <a:p>
            <a:pPr>
              <a:lnSpc>
                <a:spcPts val="3360"/>
              </a:lnSpc>
              <a:spcBef>
                <a:spcPts val="1472"/>
              </a:spcBef>
            </a:pPr>
            <a:r>
              <a:rPr lang="en-US" dirty="0"/>
              <a:t>By late 1970s, Japan, Germany, Taiwan, Korea, Singapore, Sweden and others were competing</a:t>
            </a:r>
          </a:p>
        </p:txBody>
      </p:sp>
    </p:spTree>
    <p:extLst>
      <p:ext uri="{BB962C8B-B14F-4D97-AF65-F5344CB8AC3E}">
        <p14:creationId xmlns:p14="http://schemas.microsoft.com/office/powerpoint/2010/main" val="212069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Bad News for Manufacturers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72"/>
              </a:spcBef>
            </a:pPr>
            <a:r>
              <a:rPr lang="en-US" dirty="0"/>
              <a:t>Employment in the manufacturing sector has decreased.</a:t>
            </a:r>
          </a:p>
          <a:p>
            <a:pPr lvl="1">
              <a:spcBef>
                <a:spcPts val="1272"/>
              </a:spcBef>
            </a:pPr>
            <a:r>
              <a:rPr lang="en-US" dirty="0"/>
              <a:t>Outsourcing to low-wage workers in countries where regulations are lax</a:t>
            </a:r>
          </a:p>
          <a:p>
            <a:pPr lvl="1">
              <a:spcBef>
                <a:spcPts val="1272"/>
              </a:spcBef>
            </a:pPr>
            <a:r>
              <a:rPr lang="en-US" dirty="0"/>
              <a:t>Costs 20% more to manufacture in United States</a:t>
            </a:r>
          </a:p>
          <a:p>
            <a:pPr lvl="1">
              <a:spcBef>
                <a:spcPts val="1272"/>
              </a:spcBef>
            </a:pPr>
            <a:r>
              <a:rPr lang="en-US" dirty="0"/>
              <a:t>Decreased consumer demand for manufactured goods</a:t>
            </a:r>
          </a:p>
          <a:p>
            <a:pPr>
              <a:spcBef>
                <a:spcPts val="1272"/>
              </a:spcBef>
            </a:pPr>
            <a:r>
              <a:rPr lang="en-US" dirty="0"/>
              <a:t>9% of current U.S. workforce</a:t>
            </a:r>
          </a:p>
          <a:p>
            <a:pPr>
              <a:spcBef>
                <a:spcPts val="1272"/>
              </a:spcBef>
            </a:pPr>
            <a:r>
              <a:rPr lang="en-US" dirty="0"/>
              <a:t>7 million jobs lost since 1979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92875"/>
            <a:ext cx="7620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8 • </a:t>
            </a:r>
            <a:fld id="{EDFB93E4-638C-3348-855D-DC1780F5DC2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8071297" y="4261297"/>
            <a:ext cx="1981200" cy="16420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JUSTASC/SHUTTERSTOCK</a:t>
            </a:r>
          </a:p>
        </p:txBody>
      </p:sp>
    </p:spTree>
    <p:extLst>
      <p:ext uri="{BB962C8B-B14F-4D97-AF65-F5344CB8AC3E}">
        <p14:creationId xmlns:p14="http://schemas.microsoft.com/office/powerpoint/2010/main" val="218992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Good News for Manufacturers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United States produces 18% of global manufacturing output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$2 trillion of U.S. economy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60% of U.S. exports</a:t>
            </a:r>
          </a:p>
          <a:p>
            <a:r>
              <a:rPr lang="en-US" dirty="0"/>
              <a:t>For every $1 spent in manufacturing, $1.35 is generated in the economy</a:t>
            </a:r>
          </a:p>
          <a:p>
            <a:r>
              <a:rPr lang="en-US" dirty="0"/>
              <a:t>Americans make more goods with fewer employees through innovation and elevated skill</a:t>
            </a:r>
          </a:p>
        </p:txBody>
      </p:sp>
    </p:spTree>
    <p:extLst>
      <p:ext uri="{BB962C8B-B14F-4D97-AF65-F5344CB8AC3E}">
        <p14:creationId xmlns:p14="http://schemas.microsoft.com/office/powerpoint/2010/main" val="51053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Reshoring</a:t>
            </a:r>
            <a:endParaRPr lang="en-US" sz="20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260"/>
              </a:lnSpc>
              <a:spcBef>
                <a:spcPts val="1272"/>
              </a:spcBef>
            </a:pPr>
            <a:r>
              <a:rPr lang="en-US" sz="2600" b="1" dirty="0"/>
              <a:t>Reshoring</a:t>
            </a:r>
            <a:r>
              <a:rPr lang="en-US" sz="2600" dirty="0"/>
              <a:t> (aka </a:t>
            </a:r>
            <a:r>
              <a:rPr lang="en-US" sz="2600" dirty="0" err="1"/>
              <a:t>onshoring</a:t>
            </a:r>
            <a:r>
              <a:rPr lang="en-US" sz="2600" dirty="0"/>
              <a:t> or insourcing): U.S. manufacturers bringing jobs back to United States</a:t>
            </a:r>
          </a:p>
          <a:p>
            <a:pPr lvl="1">
              <a:lnSpc>
                <a:spcPts val="3260"/>
              </a:lnSpc>
              <a:spcBef>
                <a:spcPts val="672"/>
              </a:spcBef>
            </a:pPr>
            <a:r>
              <a:rPr lang="en-US" dirty="0"/>
              <a:t>Increasing foreign labor costs</a:t>
            </a:r>
          </a:p>
          <a:p>
            <a:pPr lvl="1">
              <a:lnSpc>
                <a:spcPts val="3260"/>
              </a:lnSpc>
              <a:spcBef>
                <a:spcPts val="1272"/>
              </a:spcBef>
            </a:pPr>
            <a:r>
              <a:rPr lang="en-US" dirty="0"/>
              <a:t>High shipping costs</a:t>
            </a:r>
          </a:p>
          <a:p>
            <a:pPr lvl="1">
              <a:lnSpc>
                <a:spcPts val="3260"/>
              </a:lnSpc>
              <a:spcBef>
                <a:spcPts val="1272"/>
              </a:spcBef>
            </a:pPr>
            <a:r>
              <a:rPr lang="en-US" dirty="0"/>
              <a:t>Quality and safety issues</a:t>
            </a:r>
          </a:p>
          <a:p>
            <a:pPr lvl="1">
              <a:lnSpc>
                <a:spcPts val="3260"/>
              </a:lnSpc>
              <a:spcBef>
                <a:spcPts val="1272"/>
              </a:spcBef>
            </a:pPr>
            <a:r>
              <a:rPr lang="en-US" dirty="0"/>
              <a:t>Speed of product development</a:t>
            </a:r>
          </a:p>
          <a:p>
            <a:pPr lvl="1">
              <a:lnSpc>
                <a:spcPts val="3260"/>
              </a:lnSpc>
              <a:spcBef>
                <a:spcPts val="1272"/>
              </a:spcBef>
            </a:pPr>
            <a:r>
              <a:rPr lang="en-US" dirty="0"/>
              <a:t>Federal and state subsidies</a:t>
            </a:r>
          </a:p>
        </p:txBody>
      </p:sp>
    </p:spTree>
    <p:extLst>
      <p:ext uri="{BB962C8B-B14F-4D97-AF65-F5344CB8AC3E}">
        <p14:creationId xmlns:p14="http://schemas.microsoft.com/office/powerpoint/2010/main" val="311099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Manufacturing: Elements of Success</a:t>
            </a:r>
          </a:p>
        </p:txBody>
      </p:sp>
      <p:sp>
        <p:nvSpPr>
          <p:cNvPr id="24578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The most successful U.S. firms focus on: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Customer needs and product quality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Employee motivation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Supplier quality and prices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High-tech, customizable manufacturing systems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Lower costs through control procedures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“Green” manufacturing</a:t>
            </a:r>
          </a:p>
        </p:txBody>
      </p:sp>
    </p:spTree>
    <p:extLst>
      <p:ext uri="{BB962C8B-B14F-4D97-AF65-F5344CB8AC3E}">
        <p14:creationId xmlns:p14="http://schemas.microsoft.com/office/powerpoint/2010/main" val="246530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Careers in Operations Management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Operations managers need to understand:</a:t>
            </a:r>
          </a:p>
          <a:p>
            <a:pPr lvl="1"/>
            <a:r>
              <a:rPr lang="en-US" b="1" dirty="0"/>
              <a:t>Mass production </a:t>
            </a:r>
            <a:r>
              <a:rPr lang="en-US" dirty="0"/>
              <a:t>is a manufacturing process that lowers the cost required to produce a large number of identical or similar products over a long period </a:t>
            </a:r>
          </a:p>
          <a:p>
            <a:pPr lvl="1"/>
            <a:r>
              <a:rPr lang="en-US" dirty="0"/>
              <a:t>An </a:t>
            </a:r>
            <a:r>
              <a:rPr lang="en-US" b="1" dirty="0"/>
              <a:t>analytical process </a:t>
            </a:r>
            <a:r>
              <a:rPr lang="en-US" dirty="0"/>
              <a:t>breaks raw materials into different component parts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synthetic process </a:t>
            </a:r>
            <a:br>
              <a:rPr lang="en-US" b="1" dirty="0"/>
            </a:br>
            <a:r>
              <a:rPr lang="en-US" dirty="0"/>
              <a:t>combines raw materials </a:t>
            </a:r>
            <a:br>
              <a:rPr lang="en-US" dirty="0"/>
            </a:br>
            <a:r>
              <a:rPr lang="en-US" dirty="0"/>
              <a:t>or components to create </a:t>
            </a:r>
            <a:br>
              <a:rPr lang="en-US" dirty="0"/>
            </a:br>
            <a:r>
              <a:rPr lang="en-US" dirty="0"/>
              <a:t>a finished product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722458"/>
            <a:ext cx="3748087" cy="25917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014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Successful Operations Managers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Successful operations managers must:</a:t>
            </a:r>
          </a:p>
          <a:p>
            <a:pPr lvl="1">
              <a:spcAft>
                <a:spcPts val="600"/>
              </a:spcAft>
            </a:pPr>
            <a:r>
              <a:rPr lang="en-US" sz="2600" dirty="0"/>
              <a:t>Be able to motivate and lead people</a:t>
            </a:r>
          </a:p>
          <a:p>
            <a:pPr lvl="1">
              <a:spcAft>
                <a:spcPts val="600"/>
              </a:spcAft>
            </a:pPr>
            <a:r>
              <a:rPr lang="en-US" sz="2600" dirty="0"/>
              <a:t>Understand how technology can make a manufacturer more productive</a:t>
            </a:r>
          </a:p>
          <a:p>
            <a:pPr lvl="1">
              <a:spcAft>
                <a:spcPts val="600"/>
              </a:spcAft>
            </a:pPr>
            <a:r>
              <a:rPr lang="en-US" sz="2600" dirty="0"/>
              <a:t>Appreciate the cost-control processes that help lower production costs and improve product quality</a:t>
            </a:r>
          </a:p>
          <a:p>
            <a:pPr lvl="1">
              <a:spcAft>
                <a:spcPts val="600"/>
              </a:spcAft>
            </a:pPr>
            <a:r>
              <a:rPr lang="en-US" sz="2600" dirty="0"/>
              <a:t>Understand the relationship between the customer, the marketing of a product, and the production of a product</a:t>
            </a:r>
          </a:p>
        </p:txBody>
      </p:sp>
    </p:spTree>
    <p:extLst>
      <p:ext uri="{BB962C8B-B14F-4D97-AF65-F5344CB8AC3E}">
        <p14:creationId xmlns:p14="http://schemas.microsoft.com/office/powerpoint/2010/main" val="71698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Utility</a:t>
            </a:r>
          </a:p>
        </p:txBody>
      </p:sp>
      <p:sp>
        <p:nvSpPr>
          <p:cNvPr id="30722" name="Rectangle 28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purpose of manufacturing is to provide utility to customers</a:t>
            </a:r>
          </a:p>
          <a:p>
            <a:pPr>
              <a:spcAft>
                <a:spcPts val="600"/>
              </a:spcAft>
            </a:pPr>
            <a:r>
              <a:rPr lang="en-US" b="1" dirty="0"/>
              <a:t>Utility</a:t>
            </a:r>
            <a:r>
              <a:rPr lang="en-US" dirty="0"/>
              <a:t> is the ability of a good or service to satisfy a human need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Form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Place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Time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Possession</a:t>
            </a:r>
          </a:p>
          <a:p>
            <a:r>
              <a:rPr lang="en-US" b="1" dirty="0"/>
              <a:t>Form utility </a:t>
            </a:r>
            <a:r>
              <a:rPr lang="en-US" dirty="0"/>
              <a:t>is created by people converting raw materials, finances, and information into finished products</a:t>
            </a:r>
          </a:p>
        </p:txBody>
      </p:sp>
    </p:spTree>
    <p:extLst>
      <p:ext uri="{BB962C8B-B14F-4D97-AF65-F5344CB8AC3E}">
        <p14:creationId xmlns:p14="http://schemas.microsoft.com/office/powerpoint/2010/main" val="217810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Conversion Process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The conversion process converts ideas and goods into useful goods and services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914400" y="2831122"/>
            <a:ext cx="7772400" cy="3264878"/>
            <a:chOff x="914400" y="2831122"/>
            <a:chExt cx="7772400" cy="3264878"/>
          </a:xfrm>
        </p:grpSpPr>
        <p:sp>
          <p:nvSpPr>
            <p:cNvPr id="6" name="Rounded Rectangle 5"/>
            <p:cNvSpPr/>
            <p:nvPr/>
          </p:nvSpPr>
          <p:spPr>
            <a:xfrm>
              <a:off x="914400" y="3675185"/>
              <a:ext cx="1853967" cy="1055077"/>
            </a:xfrm>
            <a:prstGeom prst="roundRect">
              <a:avLst/>
            </a:prstGeom>
            <a:solidFill>
              <a:srgbClr val="6D4B87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b="1" dirty="0"/>
                <a:t>Production Inputs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588391" y="2831122"/>
              <a:ext cx="2424418" cy="3264878"/>
            </a:xfrm>
            <a:prstGeom prst="roundRect">
              <a:avLst/>
            </a:prstGeom>
            <a:solidFill>
              <a:srgbClr val="6D4B87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1200"/>
                </a:spcAft>
              </a:pPr>
              <a:r>
                <a:rPr lang="en-US" b="1" dirty="0"/>
                <a:t>Conversion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en-US" dirty="0"/>
                <a:t>Plan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en-US" dirty="0"/>
                <a:t>Design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en-US" dirty="0"/>
                <a:t>Execute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en-US" dirty="0"/>
                <a:t>Evaluate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en-US" dirty="0"/>
                <a:t>Improve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en-US" dirty="0"/>
                <a:t>Redesign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832833" y="3675185"/>
              <a:ext cx="1853967" cy="1055077"/>
            </a:xfrm>
            <a:prstGeom prst="roundRect">
              <a:avLst/>
            </a:prstGeom>
            <a:solidFill>
              <a:srgbClr val="6D4B87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Outputs</a:t>
              </a:r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2857500" y="4044462"/>
              <a:ext cx="641758" cy="316523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Arrow 10"/>
            <p:cNvSpPr/>
            <p:nvPr/>
          </p:nvSpPr>
          <p:spPr>
            <a:xfrm>
              <a:off x="6101942" y="4044462"/>
              <a:ext cx="641758" cy="316523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055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Manufacturing Using a </a:t>
            </a:r>
            <a:br>
              <a:rPr lang="en-US" dirty="0"/>
            </a:br>
            <a:r>
              <a:rPr lang="en-US" dirty="0"/>
              <a:t>Conversion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Focus: The resource(s) that make up the major or most important input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600" dirty="0"/>
              <a:t>Financial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600" dirty="0"/>
              <a:t>Material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600" dirty="0"/>
              <a:t>Information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600" dirty="0"/>
              <a:t>People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Magnitude of change: Degree to which the resources are physically changed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Number of production processes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315" y="2257212"/>
            <a:ext cx="3476305" cy="21623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366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Increasing Importance of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1905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/>
              <a:t>service economy </a:t>
            </a:r>
            <a:r>
              <a:rPr lang="en-US" dirty="0"/>
              <a:t>is one in which more effort is devoted to the production of services than the production of goods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83" y="2785692"/>
            <a:ext cx="6373034" cy="3538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415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Increasing Importance of Services: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Planning quality services:</a:t>
            </a:r>
          </a:p>
          <a:p>
            <a:pPr lvl="1"/>
            <a:r>
              <a:rPr lang="en-US" dirty="0"/>
              <a:t>Begin with determining who the customer is and what they need</a:t>
            </a:r>
          </a:p>
          <a:p>
            <a:pPr lvl="1"/>
            <a:r>
              <a:rPr lang="en-US" dirty="0"/>
              <a:t>Develop a plan that will enable the firm to deliver the services that their customers want or need</a:t>
            </a:r>
          </a:p>
          <a:p>
            <a:pPr lvl="1"/>
            <a:r>
              <a:rPr lang="en-US" dirty="0"/>
              <a:t>Evaluate the way they operate and measure customer satisfaction</a:t>
            </a:r>
          </a:p>
          <a:p>
            <a:pPr lvl="1"/>
            <a:r>
              <a:rPr lang="en-US" dirty="0"/>
              <a:t>Redesign their services to improve the customer’s experience</a:t>
            </a:r>
          </a:p>
        </p:txBody>
      </p:sp>
    </p:spTree>
    <p:extLst>
      <p:ext uri="{BB962C8B-B14F-4D97-AF65-F5344CB8AC3E}">
        <p14:creationId xmlns:p14="http://schemas.microsoft.com/office/powerpoint/2010/main" val="22569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Increasing Importance of Services:</a:t>
            </a:r>
            <a:br>
              <a:rPr lang="en-US" dirty="0"/>
            </a:br>
            <a:r>
              <a:rPr lang="en-US" dirty="0"/>
              <a:t>Evaluating</a:t>
            </a:r>
            <a:endParaRPr lang="en-US" sz="2400" b="0" dirty="0"/>
          </a:p>
        </p:txBody>
      </p:sp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pPr>
              <a:spcBef>
                <a:spcPts val="1272"/>
              </a:spcBef>
            </a:pPr>
            <a:r>
              <a:rPr lang="en-US" dirty="0"/>
              <a:t>Evaluating the quality of a firm’s services:</a:t>
            </a:r>
          </a:p>
          <a:p>
            <a:pPr lvl="1">
              <a:spcBef>
                <a:spcPts val="1272"/>
              </a:spcBef>
              <a:spcAft>
                <a:spcPts val="600"/>
              </a:spcAft>
            </a:pPr>
            <a:r>
              <a:rPr lang="en-US" dirty="0"/>
              <a:t>The production of services varies from the </a:t>
            </a:r>
            <a:br>
              <a:rPr lang="en-US" dirty="0"/>
            </a:br>
            <a:r>
              <a:rPr lang="en-US" dirty="0"/>
              <a:t>production of manufactured goods: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200" dirty="0"/>
              <a:t>Customers are much more involved in obtaining the service they want or need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200" dirty="0"/>
              <a:t>Services are consumed immediately and cannot be stored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200" dirty="0"/>
              <a:t>Services are provided when and where the customer desires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200" dirty="0"/>
              <a:t>Services are usually labor intensive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200" dirty="0"/>
              <a:t>Services are intangible, making it difficult to evaluate customer satisfaction</a:t>
            </a:r>
          </a:p>
        </p:txBody>
      </p:sp>
    </p:spTree>
    <p:extLst>
      <p:ext uri="{BB962C8B-B14F-4D97-AF65-F5344CB8AC3E}">
        <p14:creationId xmlns:p14="http://schemas.microsoft.com/office/powerpoint/2010/main" val="221273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nut 10"/>
          <p:cNvSpPr/>
          <p:nvPr/>
        </p:nvSpPr>
        <p:spPr>
          <a:xfrm>
            <a:off x="2133600" y="1447800"/>
            <a:ext cx="4876800" cy="4572000"/>
          </a:xfrm>
          <a:prstGeom prst="donut">
            <a:avLst>
              <a:gd name="adj" fmla="val 7304"/>
            </a:avLst>
          </a:prstGeom>
          <a:solidFill>
            <a:srgbClr val="7599A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Service Process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79811173"/>
              </p:ext>
            </p:extLst>
          </p:nvPr>
        </p:nvGraphicFramePr>
        <p:xfrm>
          <a:off x="990600" y="1371600"/>
          <a:ext cx="7162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52800" y="3048000"/>
            <a:ext cx="2514600" cy="1524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400" b="1" dirty="0"/>
              <a:t>The Service Process</a:t>
            </a:r>
          </a:p>
        </p:txBody>
      </p:sp>
    </p:spTree>
    <p:extLst>
      <p:ext uri="{BB962C8B-B14F-4D97-AF65-F5344CB8AC3E}">
        <p14:creationId xmlns:p14="http://schemas.microsoft.com/office/powerpoint/2010/main" val="106949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Service Process: Evaluating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2400" dirty="0"/>
              <a:t>Service firms often listen more carefully to customers and respond more quickly to changing needs</a:t>
            </a:r>
          </a:p>
          <a:p>
            <a:pPr marL="0" indent="0">
              <a:spcAft>
                <a:spcPts val="1200"/>
              </a:spcAft>
              <a:buNone/>
            </a:pPr>
            <a:endParaRPr lang="en-US" sz="2400" dirty="0"/>
          </a:p>
          <a:p>
            <a:pPr marL="800100">
              <a:spcAft>
                <a:spcPts val="1200"/>
              </a:spcAft>
              <a:buNone/>
            </a:pPr>
            <a:r>
              <a:rPr lang="en-US" sz="2400" dirty="0"/>
              <a:t>Consider:</a:t>
            </a:r>
          </a:p>
          <a:p>
            <a:pPr marL="800100">
              <a:lnSpc>
                <a:spcPts val="2780"/>
              </a:lnSpc>
              <a:spcBef>
                <a:spcPts val="1200"/>
              </a:spcBef>
              <a:buSzPct val="150000"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What are some other examples of tools service firms can use to evaluate customer satisfaction and anticipate customer needs?</a:t>
            </a:r>
          </a:p>
          <a:p>
            <a:pPr marL="800100">
              <a:lnSpc>
                <a:spcPts val="2780"/>
              </a:lnSpc>
              <a:spcBef>
                <a:spcPts val="1200"/>
              </a:spcBef>
              <a:buSzPct val="150000"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Is customer satisfaction more important in some industries than in others?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914400" y="2895600"/>
            <a:ext cx="7696200" cy="28956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10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Products and Services:</a:t>
            </a:r>
            <a:br>
              <a:rPr lang="en-US" dirty="0"/>
            </a:br>
            <a:r>
              <a:rPr lang="en-US" dirty="0"/>
              <a:t>Research and Development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dirty="0"/>
              <a:t>A set of activities intended to identify new ideas that have the potential to result in new goods and services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600" i="1" dirty="0"/>
              <a:t>Basic research: </a:t>
            </a:r>
            <a:r>
              <a:rPr lang="en-US" sz="2600" dirty="0"/>
              <a:t>Uncovering new knowledge; scientific advancement without regard for its potential use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600" i="1" dirty="0"/>
              <a:t>Applied research: </a:t>
            </a:r>
            <a:r>
              <a:rPr lang="en-US" sz="2600" dirty="0"/>
              <a:t>Discovering new knowledge with some potential use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600" i="1" dirty="0"/>
              <a:t>Development and implementation: </a:t>
            </a:r>
            <a:r>
              <a:rPr lang="en-US" sz="2600" dirty="0"/>
              <a:t>Activities undertaken to put new or existing knowledge to use in producing goods and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7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Products and Services:</a:t>
            </a:r>
            <a:br>
              <a:rPr lang="en-US" dirty="0"/>
            </a:br>
            <a:r>
              <a:rPr lang="en-US" dirty="0"/>
              <a:t>Product Extension and Refinement</a:t>
            </a:r>
            <a:endParaRPr lang="en-US" sz="2400" b="0" dirty="0"/>
          </a:p>
        </p:txBody>
      </p:sp>
      <p:sp>
        <p:nvSpPr>
          <p:cNvPr id="43010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Product refinement </a:t>
            </a:r>
          </a:p>
          <a:p>
            <a:pPr lvl="1"/>
            <a:r>
              <a:rPr lang="en-US" sz="2400" dirty="0"/>
              <a:t>Improving a product’s performance characteristics </a:t>
            </a:r>
            <a:br>
              <a:rPr lang="en-US" sz="2400" dirty="0"/>
            </a:br>
            <a:r>
              <a:rPr lang="en-US" sz="2400" dirty="0"/>
              <a:t>to increase its utility to consumers</a:t>
            </a:r>
          </a:p>
          <a:p>
            <a:r>
              <a:rPr lang="en-US" dirty="0"/>
              <a:t>Product extension</a:t>
            </a:r>
          </a:p>
          <a:p>
            <a:pPr lvl="1"/>
            <a:r>
              <a:rPr lang="en-US" sz="2400" dirty="0"/>
              <a:t>Improving and adding </a:t>
            </a:r>
            <a:br>
              <a:rPr lang="en-US" sz="2400" dirty="0"/>
            </a:br>
            <a:r>
              <a:rPr lang="en-US" sz="2400" dirty="0"/>
              <a:t>additional performance </a:t>
            </a:r>
            <a:br>
              <a:rPr lang="en-US" sz="2400" dirty="0"/>
            </a:br>
            <a:r>
              <a:rPr lang="en-US" sz="2400" dirty="0"/>
              <a:t>features that extend </a:t>
            </a:r>
            <a:br>
              <a:rPr lang="en-US" sz="2400" dirty="0"/>
            </a:br>
            <a:r>
              <a:rPr lang="en-US" sz="2400" dirty="0"/>
              <a:t>the want-satisfying </a:t>
            </a:r>
            <a:br>
              <a:rPr lang="en-US" sz="2400" dirty="0"/>
            </a:br>
            <a:r>
              <a:rPr lang="en-US" sz="2400" dirty="0"/>
              <a:t>capability of the </a:t>
            </a:r>
            <a:br>
              <a:rPr lang="en-US" sz="2400" dirty="0"/>
            </a:br>
            <a:r>
              <a:rPr lang="en-US" sz="2400" dirty="0"/>
              <a:t>product and its life </a:t>
            </a:r>
            <a:br>
              <a:rPr lang="en-US" sz="2400" dirty="0"/>
            </a:br>
            <a:r>
              <a:rPr lang="en-US" sz="2400" dirty="0"/>
              <a:t>cycle in the market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999" y="2971800"/>
            <a:ext cx="4065201" cy="2590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653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Production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3276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Once research and development identifies an idea that meets customer needs, three additional steps are used to convert the idea to an actual good or service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44" y="2624482"/>
            <a:ext cx="5929312" cy="36239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234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Production: </a:t>
            </a:r>
            <a:br>
              <a:rPr lang="en-US" dirty="0"/>
            </a:br>
            <a:r>
              <a:rPr lang="en-US" dirty="0"/>
              <a:t>Design Planning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872"/>
              </a:spcBef>
              <a:buNone/>
            </a:pPr>
            <a:r>
              <a:rPr lang="en-US" dirty="0"/>
              <a:t>Development of a plan for converting an idea into an actual product or service</a:t>
            </a:r>
          </a:p>
          <a:p>
            <a:pPr marL="0" indent="0">
              <a:spcBef>
                <a:spcPts val="1872"/>
              </a:spcBef>
              <a:buNone/>
            </a:pPr>
            <a:endParaRPr lang="en-US" dirty="0"/>
          </a:p>
          <a:p>
            <a:pPr marL="1092200">
              <a:spcBef>
                <a:spcPts val="1872"/>
              </a:spcBef>
              <a:buNone/>
            </a:pPr>
            <a:r>
              <a:rPr lang="en-US" dirty="0"/>
              <a:t>Ask:</a:t>
            </a:r>
          </a:p>
          <a:p>
            <a:pPr marL="1092200">
              <a:spcBef>
                <a:spcPts val="1872"/>
              </a:spcBef>
              <a:buFont typeface="Wingdings" charset="2"/>
              <a:buChar char="§"/>
            </a:pPr>
            <a:r>
              <a:rPr lang="en-US" dirty="0"/>
              <a:t>What will it look like?</a:t>
            </a:r>
          </a:p>
          <a:p>
            <a:pPr marL="1092200">
              <a:spcBef>
                <a:spcPts val="1872"/>
              </a:spcBef>
              <a:buFont typeface="Wingdings" charset="2"/>
              <a:buChar char="§"/>
            </a:pPr>
            <a:r>
              <a:rPr lang="en-US" dirty="0"/>
              <a:t>Where and how will it be produced?</a:t>
            </a:r>
          </a:p>
          <a:p>
            <a:pPr marL="1092200">
              <a:spcBef>
                <a:spcPts val="1872"/>
              </a:spcBef>
              <a:buFont typeface="Wingdings" charset="2"/>
              <a:buChar char="§"/>
            </a:pPr>
            <a:r>
              <a:rPr lang="en-US" dirty="0"/>
              <a:t>What options will be included?</a:t>
            </a:r>
          </a:p>
        </p:txBody>
      </p:sp>
      <p:sp>
        <p:nvSpPr>
          <p:cNvPr id="3" name="Round Diagonal Corner Rectangle 2"/>
          <p:cNvSpPr/>
          <p:nvPr/>
        </p:nvSpPr>
        <p:spPr>
          <a:xfrm>
            <a:off x="1143000" y="3124200"/>
            <a:ext cx="6553200" cy="25908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0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Planning: Product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Group of similar products that differ only in relatively minor characteristics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Product lines must balance customer preferences and production requirements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endParaRPr lang="en-US" dirty="0"/>
          </a:p>
          <a:p>
            <a:pPr marL="914400" indent="0">
              <a:lnSpc>
                <a:spcPts val="3360"/>
              </a:lnSpc>
              <a:spcBef>
                <a:spcPts val="1272"/>
              </a:spcBef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Consider:</a:t>
            </a:r>
          </a:p>
          <a:p>
            <a:pPr marL="914400" indent="0">
              <a:lnSpc>
                <a:spcPts val="3360"/>
              </a:lnSpc>
              <a:spcBef>
                <a:spcPts val="1272"/>
              </a:spcBef>
              <a:buNone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What are the benefits and drawbacks </a:t>
            </a:r>
            <a:b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of “long” and “short” product lines?</a:t>
            </a:r>
            <a:endParaRPr lang="en-US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1371600" y="4114800"/>
            <a:ext cx="6324600" cy="18288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533400" y="4800600"/>
            <a:ext cx="4724400" cy="16002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Planning: Product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648200"/>
          </a:xfrm>
        </p:spPr>
        <p:txBody>
          <a:bodyPr/>
          <a:lstStyle/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Process of creating a set of specifications from which a product can be produced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The product design must be complete and detailed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endParaRPr lang="en-US" dirty="0"/>
          </a:p>
          <a:p>
            <a:pPr>
              <a:lnSpc>
                <a:spcPts val="3360"/>
              </a:lnSpc>
              <a:spcBef>
                <a:spcPts val="1272"/>
              </a:spcBef>
            </a:pPr>
            <a:endParaRPr lang="en-US" dirty="0"/>
          </a:p>
          <a:p>
            <a:pPr marL="0" indent="0">
              <a:lnSpc>
                <a:spcPts val="3360"/>
              </a:lnSpc>
              <a:spcBef>
                <a:spcPts val="1272"/>
              </a:spcBef>
              <a:buNone/>
            </a:pPr>
            <a:r>
              <a:rPr lang="en-US" dirty="0"/>
              <a:t>Consider:</a:t>
            </a:r>
          </a:p>
          <a:p>
            <a:pPr marL="0" indent="0">
              <a:lnSpc>
                <a:spcPts val="3360"/>
              </a:lnSpc>
              <a:spcBef>
                <a:spcPts val="1272"/>
              </a:spcBef>
              <a:buNone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What is involved in the </a:t>
            </a:r>
            <a:b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product design of services?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200399"/>
            <a:ext cx="3962400" cy="26125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894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Planning: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260"/>
              </a:lnSpc>
              <a:spcBef>
                <a:spcPts val="1272"/>
              </a:spcBef>
            </a:pPr>
            <a:r>
              <a:rPr lang="en-US" dirty="0"/>
              <a:t>Amount of products or services that an </a:t>
            </a:r>
            <a:br>
              <a:rPr lang="en-US" dirty="0"/>
            </a:br>
            <a:r>
              <a:rPr lang="en-US" dirty="0"/>
              <a:t>organization can produce in a given period of time</a:t>
            </a:r>
          </a:p>
          <a:p>
            <a:pPr>
              <a:lnSpc>
                <a:spcPts val="3260"/>
              </a:lnSpc>
              <a:spcBef>
                <a:spcPts val="1272"/>
              </a:spcBef>
            </a:pPr>
            <a:r>
              <a:rPr lang="en-US" dirty="0"/>
              <a:t>Operations managers determine capacity</a:t>
            </a:r>
          </a:p>
          <a:p>
            <a:pPr marL="0" indent="0">
              <a:lnSpc>
                <a:spcPts val="3260"/>
              </a:lnSpc>
              <a:spcBef>
                <a:spcPts val="1272"/>
              </a:spcBef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>
              <a:lnSpc>
                <a:spcPts val="3260"/>
              </a:lnSpc>
              <a:spcBef>
                <a:spcPts val="1272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Consider:</a:t>
            </a:r>
          </a:p>
          <a:p>
            <a:pPr marL="914400">
              <a:buSzPct val="150000"/>
              <a:buFont typeface="Arial" panose="020B0604020202020204" pitchFamily="34" charset="0"/>
              <a:buChar char="•"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What happens if a firm overestimates capacity? Underestimates?</a:t>
            </a:r>
          </a:p>
          <a:p>
            <a:pPr marL="914400">
              <a:buSzPct val="150000"/>
              <a:buFont typeface="Arial" panose="020B0604020202020204" pitchFamily="34" charset="0"/>
              <a:buChar char="•"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What can happen if a firm tries to increase </a:t>
            </a:r>
            <a:b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capacity without rethinking their line and design?</a:t>
            </a:r>
            <a:endParaRPr lang="en-US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1066800" y="4114800"/>
            <a:ext cx="7315200" cy="21336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2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Planning:</a:t>
            </a:r>
            <a:br>
              <a:rPr lang="en-US" dirty="0"/>
            </a:br>
            <a:r>
              <a:rPr lang="en-US" dirty="0"/>
              <a:t>Use of Technology</a:t>
            </a:r>
            <a:endParaRPr lang="en-US" sz="2400" b="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Labor-intensive technology </a:t>
            </a:r>
          </a:p>
          <a:p>
            <a:r>
              <a:rPr lang="en-US" dirty="0"/>
              <a:t>People do most of the work</a:t>
            </a:r>
          </a:p>
          <a:p>
            <a:r>
              <a:rPr lang="en-US" dirty="0"/>
              <a:t>Low initial cost</a:t>
            </a:r>
          </a:p>
          <a:p>
            <a:r>
              <a:rPr lang="en-US" dirty="0"/>
              <a:t>High operating cost</a:t>
            </a:r>
          </a:p>
          <a:p>
            <a:pPr marL="0" indent="0">
              <a:spcBef>
                <a:spcPts val="6672"/>
              </a:spcBef>
              <a:buNone/>
            </a:pPr>
            <a:r>
              <a:rPr lang="en-US" b="1" dirty="0"/>
              <a:t>Capital-intensive technology</a:t>
            </a:r>
          </a:p>
          <a:p>
            <a:r>
              <a:rPr lang="en-US" dirty="0"/>
              <a:t>Machines do most of the work</a:t>
            </a:r>
          </a:p>
          <a:p>
            <a:r>
              <a:rPr lang="en-US" dirty="0"/>
              <a:t>High initial cost</a:t>
            </a:r>
          </a:p>
          <a:p>
            <a:r>
              <a:rPr lang="en-US" dirty="0"/>
              <a:t>Low operating cost</a:t>
            </a:r>
          </a:p>
        </p:txBody>
      </p:sp>
    </p:spTree>
    <p:extLst>
      <p:ext uri="{BB962C8B-B14F-4D97-AF65-F5344CB8AC3E}">
        <p14:creationId xmlns:p14="http://schemas.microsoft.com/office/powerpoint/2010/main" val="83171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Selection and Facilities Planning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ts val="3260"/>
              </a:lnSpc>
              <a:spcBef>
                <a:spcPts val="1272"/>
              </a:spcBef>
              <a:buNone/>
            </a:pPr>
            <a:r>
              <a:rPr lang="en-US" dirty="0"/>
              <a:t>When deciding whether to produce a new product in an existing factory, a business asks:</a:t>
            </a:r>
          </a:p>
          <a:p>
            <a:pPr>
              <a:lnSpc>
                <a:spcPts val="3260"/>
              </a:lnSpc>
              <a:spcBef>
                <a:spcPts val="1272"/>
              </a:spcBef>
            </a:pPr>
            <a:r>
              <a:rPr lang="en-US" dirty="0"/>
              <a:t>Does the existing facility have the capacity to handle the increased demand for production?</a:t>
            </a:r>
          </a:p>
          <a:p>
            <a:pPr>
              <a:lnSpc>
                <a:spcPts val="3260"/>
              </a:lnSpc>
              <a:spcBef>
                <a:spcPts val="1272"/>
              </a:spcBef>
            </a:pPr>
            <a:r>
              <a:rPr lang="en-US" dirty="0"/>
              <a:t>Is the cost of refurbishing or expanding the existing facility less than constructing a new facility?</a:t>
            </a:r>
          </a:p>
        </p:txBody>
      </p:sp>
    </p:spTree>
    <p:extLst>
      <p:ext uri="{BB962C8B-B14F-4D97-AF65-F5344CB8AC3E}">
        <p14:creationId xmlns:p14="http://schemas.microsoft.com/office/powerpoint/2010/main" val="167755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 </a:t>
            </a:r>
            <a:r>
              <a:rPr lang="en-US" dirty="0" err="1"/>
              <a:t>Considertations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800600"/>
          </a:xfrm>
        </p:spPr>
        <p:txBody>
          <a:bodyPr/>
          <a:lstStyle/>
          <a:p>
            <a:r>
              <a:rPr lang="en-US" dirty="0"/>
              <a:t>Considerations in choosing a location:</a:t>
            </a:r>
          </a:p>
          <a:p>
            <a:pPr marL="914400" lvl="3" indent="-4572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ea typeface="+mn-ea"/>
                <a:cs typeface="+mn-cs"/>
              </a:rPr>
              <a:t>Location of customers and suppliers</a:t>
            </a:r>
          </a:p>
          <a:p>
            <a:pPr marL="914400" lvl="3" indent="-4572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ea typeface="+mn-ea"/>
                <a:cs typeface="+mn-cs"/>
              </a:rPr>
              <a:t>Availability and cost of labor</a:t>
            </a:r>
          </a:p>
          <a:p>
            <a:pPr marL="914400" lvl="3" indent="-4572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ea typeface="+mn-ea"/>
                <a:cs typeface="+mn-cs"/>
              </a:rPr>
              <a:t>Quality of life in the proposed location</a:t>
            </a:r>
          </a:p>
          <a:p>
            <a:pPr marL="914400" lvl="3" indent="-4572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ea typeface="+mn-ea"/>
                <a:cs typeface="+mn-cs"/>
              </a:rPr>
              <a:t>Cost of land and construction</a:t>
            </a:r>
          </a:p>
          <a:p>
            <a:pPr marL="914400" lvl="3" indent="-4572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ea typeface="+mn-ea"/>
                <a:cs typeface="+mn-cs"/>
              </a:rPr>
              <a:t>Taxes, regulations, and laws</a:t>
            </a:r>
          </a:p>
          <a:p>
            <a:pPr marL="914400" lvl="3" indent="-4572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ea typeface="+mn-ea"/>
                <a:cs typeface="+mn-cs"/>
              </a:rPr>
              <a:t>Financial support and subsidies</a:t>
            </a:r>
          </a:p>
          <a:p>
            <a:pPr marL="914400" lvl="3" indent="-45720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ea typeface="+mn-ea"/>
                <a:cs typeface="+mn-cs"/>
              </a:rPr>
              <a:t>Special resource requirements</a:t>
            </a:r>
          </a:p>
        </p:txBody>
      </p:sp>
    </p:spTree>
    <p:extLst>
      <p:ext uri="{BB962C8B-B14F-4D97-AF65-F5344CB8AC3E}">
        <p14:creationId xmlns:p14="http://schemas.microsoft.com/office/powerpoint/2010/main" val="424970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/>
              <a:t>Site Selection and Facilities Planning: Human Resources and Plant Layout</a:t>
            </a:r>
            <a:endParaRPr lang="en-US" sz="2400" b="0" dirty="0"/>
          </a:p>
        </p:txBody>
      </p:sp>
      <p:sp>
        <p:nvSpPr>
          <p:cNvPr id="552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 resources manager and operations manager must work together</a:t>
            </a:r>
          </a:p>
          <a:p>
            <a:pPr lvl="1"/>
            <a:r>
              <a:rPr lang="en-US" dirty="0"/>
              <a:t>The appropriate skills must be identified</a:t>
            </a:r>
          </a:p>
          <a:p>
            <a:pPr lvl="1"/>
            <a:r>
              <a:rPr lang="en-US" dirty="0"/>
              <a:t>Employees with the right skills must </a:t>
            </a:r>
            <a:br>
              <a:rPr lang="en-US" dirty="0"/>
            </a:br>
            <a:r>
              <a:rPr lang="en-US" dirty="0"/>
              <a:t>be recruited</a:t>
            </a:r>
          </a:p>
          <a:p>
            <a:pPr lvl="1"/>
            <a:r>
              <a:rPr lang="en-US" dirty="0"/>
              <a:t>Training programs must be developed</a:t>
            </a:r>
          </a:p>
          <a:p>
            <a:pPr lvl="1"/>
            <a:r>
              <a:rPr lang="en-US" dirty="0"/>
              <a:t>Compliance with human rights policies and wage laws must be ensured</a:t>
            </a:r>
          </a:p>
          <a:p>
            <a:r>
              <a:rPr lang="en-US" b="1" dirty="0"/>
              <a:t>Plant layout </a:t>
            </a:r>
            <a:r>
              <a:rPr lang="en-US" dirty="0"/>
              <a:t>is the arrangement of machinery, equipment, and personnel within a production facility</a:t>
            </a:r>
          </a:p>
        </p:txBody>
      </p:sp>
    </p:spTree>
    <p:extLst>
      <p:ext uri="{BB962C8B-B14F-4D97-AF65-F5344CB8AC3E}">
        <p14:creationId xmlns:p14="http://schemas.microsoft.com/office/powerpoint/2010/main" val="236206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306643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Process layout </a:t>
            </a:r>
            <a:r>
              <a:rPr lang="en-US" dirty="0"/>
              <a:t>is used when small batches of different products are created or worked on in a different operating sequence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76600"/>
            <a:ext cx="8229600" cy="26518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734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2362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Product layout (assembly line) is used when all products undergo the same operations in the same sequence.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23911"/>
            <a:ext cx="8229600" cy="15814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072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Fixed-Position 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1676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Fixed-position layout is used in producing a product that is too large to move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4600"/>
            <a:ext cx="8229600" cy="37747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760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Operational Planning</a:t>
            </a:r>
          </a:p>
        </p:txBody>
      </p:sp>
      <p:sp>
        <p:nvSpPr>
          <p:cNvPr id="63490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2400" b="1" dirty="0"/>
              <a:t>Four Steps In Operational Planning</a:t>
            </a:r>
          </a:p>
          <a:p>
            <a:r>
              <a:rPr lang="en-US" sz="2000" b="1" dirty="0"/>
              <a:t>Step 1: Selecting a planning horizon</a:t>
            </a:r>
          </a:p>
          <a:p>
            <a:pPr lvl="1"/>
            <a:r>
              <a:rPr lang="en-US" sz="1800" dirty="0"/>
              <a:t>The period during which a plan will be in effect; commonly </a:t>
            </a:r>
            <a:br>
              <a:rPr lang="en-US" sz="1800" dirty="0"/>
            </a:br>
            <a:r>
              <a:rPr lang="en-US" sz="1800" dirty="0"/>
              <a:t>one year</a:t>
            </a:r>
          </a:p>
          <a:p>
            <a:pPr>
              <a:spcBef>
                <a:spcPts val="1080"/>
              </a:spcBef>
            </a:pPr>
            <a:r>
              <a:rPr lang="en-US" sz="2000" b="1" dirty="0"/>
              <a:t>Step 2: Estimating market demand</a:t>
            </a:r>
          </a:p>
          <a:p>
            <a:pPr lvl="1"/>
            <a:r>
              <a:rPr lang="en-US" sz="1800" dirty="0"/>
              <a:t>The quantity that customers will purchase at the going price</a:t>
            </a:r>
          </a:p>
          <a:p>
            <a:pPr lvl="1"/>
            <a:r>
              <a:rPr lang="en-US" sz="1800" dirty="0"/>
              <a:t>Demand is estimated for the planning horizon</a:t>
            </a:r>
          </a:p>
          <a:p>
            <a:pPr>
              <a:spcBef>
                <a:spcPts val="1080"/>
              </a:spcBef>
            </a:pPr>
            <a:r>
              <a:rPr lang="en-US" sz="2000" b="1" dirty="0"/>
              <a:t>Step 3:  Comparing market demand with capacity</a:t>
            </a:r>
          </a:p>
          <a:p>
            <a:pPr lvl="1"/>
            <a:r>
              <a:rPr lang="en-US" sz="1800" dirty="0"/>
              <a:t>If market demand and the facility’s capacity are not equal, adjustments may be necessary</a:t>
            </a:r>
          </a:p>
          <a:p>
            <a:pPr>
              <a:spcBef>
                <a:spcPts val="1080"/>
              </a:spcBef>
            </a:pPr>
            <a:r>
              <a:rPr lang="en-US" sz="2000" b="1" dirty="0"/>
              <a:t>Step 4:  Adjusting products or services to meet demand</a:t>
            </a:r>
          </a:p>
          <a:p>
            <a:pPr lvl="1"/>
            <a:r>
              <a:rPr lang="en-US" sz="1800" dirty="0"/>
              <a:t>Increase capacity to meet demand</a:t>
            </a:r>
          </a:p>
          <a:p>
            <a:pPr lvl="1"/>
            <a:r>
              <a:rPr lang="en-US" sz="1800" dirty="0"/>
              <a:t>Ignore excess demand</a:t>
            </a:r>
          </a:p>
          <a:p>
            <a:pPr lvl="1"/>
            <a:r>
              <a:rPr lang="en-US" sz="1800" dirty="0"/>
              <a:t>Eliminate excess capacity</a:t>
            </a:r>
          </a:p>
        </p:txBody>
      </p:sp>
    </p:spTree>
    <p:extLst>
      <p:ext uri="{BB962C8B-B14F-4D97-AF65-F5344CB8AC3E}">
        <p14:creationId xmlns:p14="http://schemas.microsoft.com/office/powerpoint/2010/main" val="340694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3048000"/>
          </a:xfrm>
        </p:spPr>
        <p:txBody>
          <a:bodyPr/>
          <a:lstStyle/>
          <a:p>
            <a:r>
              <a:rPr lang="en-US" dirty="0"/>
              <a:t>Implementing the operations control system in any business requires the effective use of: </a:t>
            </a:r>
          </a:p>
          <a:p>
            <a:pPr lvl="1"/>
            <a:r>
              <a:rPr lang="en-US" dirty="0"/>
              <a:t>Purchasing</a:t>
            </a:r>
          </a:p>
          <a:p>
            <a:pPr lvl="1"/>
            <a:r>
              <a:rPr lang="en-US" dirty="0"/>
              <a:t>Inventory control</a:t>
            </a:r>
          </a:p>
          <a:p>
            <a:pPr lvl="1"/>
            <a:r>
              <a:rPr lang="en-US" dirty="0"/>
              <a:t>Scheduling</a:t>
            </a:r>
          </a:p>
          <a:p>
            <a:pPr lvl="1"/>
            <a:r>
              <a:rPr lang="en-US" dirty="0"/>
              <a:t>Quality control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178045"/>
            <a:ext cx="7772400" cy="19941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285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Control: Purchasing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971800"/>
            <a:ext cx="8077200" cy="3505200"/>
          </a:xfrm>
        </p:spPr>
        <p:txBody>
          <a:bodyPr/>
          <a:lstStyle/>
          <a:p>
            <a:r>
              <a:rPr lang="en-US" sz="2600" dirty="0"/>
              <a:t>Ensure that required materials are available when they are needed, in the proper amounts, at a minimum cost</a:t>
            </a:r>
          </a:p>
          <a:p>
            <a:r>
              <a:rPr lang="en-US" sz="2600" dirty="0"/>
              <a:t>Choose suppliers based on:</a:t>
            </a:r>
          </a:p>
          <a:p>
            <a:pPr lvl="1"/>
            <a:r>
              <a:rPr lang="en-US" sz="2200" dirty="0"/>
              <a:t>Price</a:t>
            </a:r>
          </a:p>
          <a:p>
            <a:pPr lvl="1"/>
            <a:r>
              <a:rPr lang="en-US" sz="2200" dirty="0"/>
              <a:t>Quality</a:t>
            </a:r>
          </a:p>
          <a:p>
            <a:pPr lvl="1"/>
            <a:r>
              <a:rPr lang="en-US" sz="2200" dirty="0"/>
              <a:t>Reliability</a:t>
            </a:r>
          </a:p>
          <a:p>
            <a:pPr lvl="1"/>
            <a:r>
              <a:rPr lang="en-US" sz="2200" dirty="0"/>
              <a:t>Credit terms</a:t>
            </a:r>
          </a:p>
          <a:p>
            <a:pPr lvl="1"/>
            <a:r>
              <a:rPr lang="en-US" sz="2200" dirty="0"/>
              <a:t>Shipping costs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538" y="1295400"/>
            <a:ext cx="6236924" cy="16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124200" y="1981200"/>
            <a:ext cx="1295400" cy="762000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48200" y="1981200"/>
            <a:ext cx="1295400" cy="762000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248400" y="1981200"/>
            <a:ext cx="1219200" cy="762000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40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Control: Inventory Control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3048000"/>
            <a:ext cx="8077200" cy="3352800"/>
          </a:xfrm>
        </p:spPr>
        <p:txBody>
          <a:bodyPr/>
          <a:lstStyle/>
          <a:p>
            <a:r>
              <a:rPr lang="en-US" sz="2600" dirty="0"/>
              <a:t>Process of managing inventories in such a way as to minimize inventory costs</a:t>
            </a:r>
          </a:p>
          <a:p>
            <a:pPr lvl="1"/>
            <a:r>
              <a:rPr lang="en-US" dirty="0"/>
              <a:t>Holding cost: storage cost</a:t>
            </a:r>
          </a:p>
          <a:p>
            <a:pPr lvl="1"/>
            <a:r>
              <a:rPr lang="en-US" dirty="0"/>
              <a:t>Stock-out cost: cost of running out of inventory</a:t>
            </a:r>
          </a:p>
          <a:p>
            <a:r>
              <a:rPr lang="en-US" sz="2600" dirty="0"/>
              <a:t>Raw-materials inventory</a:t>
            </a:r>
          </a:p>
          <a:p>
            <a:r>
              <a:rPr lang="en-US" sz="2600" dirty="0"/>
              <a:t>Work-in-progress inventory</a:t>
            </a:r>
          </a:p>
          <a:p>
            <a:r>
              <a:rPr lang="en-US" sz="2600" dirty="0"/>
              <a:t>Finished-goods inventory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538" y="1295400"/>
            <a:ext cx="6236924" cy="16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1600200" y="1981200"/>
            <a:ext cx="1295400" cy="762000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48200" y="1981200"/>
            <a:ext cx="1295400" cy="762000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248400" y="1981200"/>
            <a:ext cx="1219200" cy="762000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/>
              <a:t>Inventory Control:</a:t>
            </a:r>
            <a:br>
              <a:rPr lang="en-US" dirty="0"/>
            </a:br>
            <a:r>
              <a:rPr lang="en-US" dirty="0"/>
              <a:t>Materials Requirement Planning (MRP)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260"/>
              </a:lnSpc>
              <a:spcBef>
                <a:spcPts val="1872"/>
              </a:spcBef>
            </a:pPr>
            <a:r>
              <a:rPr lang="en-US" b="1" dirty="0"/>
              <a:t>MRP</a:t>
            </a:r>
            <a:r>
              <a:rPr lang="en-US" dirty="0"/>
              <a:t> is a computerized system that integrates production planning and inventory control</a:t>
            </a:r>
          </a:p>
          <a:p>
            <a:pPr>
              <a:lnSpc>
                <a:spcPts val="3260"/>
              </a:lnSpc>
              <a:spcBef>
                <a:spcPts val="1872"/>
              </a:spcBef>
            </a:pPr>
            <a:r>
              <a:rPr lang="en-US" dirty="0"/>
              <a:t>Provides ability to juggle delivery schedules and lead times effectively</a:t>
            </a:r>
          </a:p>
          <a:p>
            <a:pPr>
              <a:lnSpc>
                <a:spcPts val="3260"/>
              </a:lnSpc>
              <a:spcBef>
                <a:spcPts val="1872"/>
              </a:spcBef>
            </a:pPr>
            <a:r>
              <a:rPr lang="en-US" dirty="0"/>
              <a:t>A manager using an MRP system can arrange both order and delivery schedules so that materials, parts, and supplies arrive when they are needed</a:t>
            </a:r>
          </a:p>
        </p:txBody>
      </p:sp>
    </p:spTree>
    <p:extLst>
      <p:ext uri="{BB962C8B-B14F-4D97-AF65-F5344CB8AC3E}">
        <p14:creationId xmlns:p14="http://schemas.microsoft.com/office/powerpoint/2010/main" val="51819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/>
              <a:t>Inventory Control:</a:t>
            </a:r>
            <a:br>
              <a:rPr lang="en-US" dirty="0"/>
            </a:br>
            <a:r>
              <a:rPr lang="en-US" dirty="0"/>
              <a:t>Just-in-Time Inventory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2209800"/>
          </a:xfrm>
        </p:spPr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b="1" dirty="0"/>
              <a:t>JIT</a:t>
            </a:r>
            <a:r>
              <a:rPr lang="en-US" dirty="0"/>
              <a:t> ensures materials and supplies arrive at a facility just when they are needed so that storage and holding costs are minimized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219" y="3048000"/>
            <a:ext cx="4881562" cy="32822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622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Control: Scheduling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3200400"/>
            <a:ext cx="8077200" cy="3200400"/>
          </a:xfrm>
        </p:spPr>
        <p:txBody>
          <a:bodyPr/>
          <a:lstStyle/>
          <a:p>
            <a:r>
              <a:rPr lang="en-US" dirty="0"/>
              <a:t>Process of ensuring that materials and other resources are at the right place at the right time</a:t>
            </a:r>
          </a:p>
          <a:p>
            <a:r>
              <a:rPr lang="en-US" dirty="0"/>
              <a:t>Routing: sequence of workstations</a:t>
            </a:r>
          </a:p>
          <a:p>
            <a:r>
              <a:rPr lang="en-US" dirty="0"/>
              <a:t>Timing: specifies when materials arrive at each station and how long they stay there</a:t>
            </a:r>
          </a:p>
          <a:p>
            <a:r>
              <a:rPr lang="en-US" dirty="0"/>
              <a:t>Follow-up: monitoring schedules to ensure that the work flows according to a timetable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538" y="1295400"/>
            <a:ext cx="6236924" cy="16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1600200" y="1981200"/>
            <a:ext cx="1295400" cy="762000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124200" y="1981200"/>
            <a:ext cx="1295400" cy="762000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248400" y="1981200"/>
            <a:ext cx="1219200" cy="762000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2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Control: Quality Control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3124200"/>
            <a:ext cx="8077200" cy="3276600"/>
          </a:xfrm>
        </p:spPr>
        <p:txBody>
          <a:bodyPr/>
          <a:lstStyle/>
          <a:p>
            <a:r>
              <a:rPr lang="en-US" dirty="0"/>
              <a:t>Process of ensuring that goods and services are produced in accordance with design specifics</a:t>
            </a:r>
          </a:p>
          <a:p>
            <a:r>
              <a:rPr lang="en-US" dirty="0"/>
              <a:t>Quality is an essential ingredient of goods and services</a:t>
            </a:r>
          </a:p>
          <a:p>
            <a:r>
              <a:rPr lang="en-US" dirty="0"/>
              <a:t>Defects decrease and profits increase</a:t>
            </a:r>
          </a:p>
          <a:p>
            <a:r>
              <a:rPr lang="en-US" dirty="0"/>
              <a:t>Reduces rework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538" y="1295400"/>
            <a:ext cx="6236924" cy="16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1600200" y="1981200"/>
            <a:ext cx="1295400" cy="762000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48200" y="1981200"/>
            <a:ext cx="1295400" cy="762000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200400" y="1981200"/>
            <a:ext cx="1219200" cy="762000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Control: Malcolm </a:t>
            </a:r>
            <a:r>
              <a:rPr lang="en-US" dirty="0" err="1"/>
              <a:t>Baldrige</a:t>
            </a:r>
            <a:r>
              <a:rPr lang="en-US" dirty="0"/>
              <a:t> National Quality Award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160"/>
              </a:lnSpc>
            </a:pPr>
            <a:r>
              <a:rPr lang="en-US" dirty="0"/>
              <a:t>Given by the President of the United States to organizations judged to be outstanding in specific managerial tasks that lead to improved quality for products and services</a:t>
            </a:r>
          </a:p>
          <a:p>
            <a:pPr>
              <a:lnSpc>
                <a:spcPts val="3160"/>
              </a:lnSpc>
            </a:pPr>
            <a:r>
              <a:rPr lang="en-US" dirty="0"/>
              <a:t>Using the Baldrige criteria results in:</a:t>
            </a:r>
          </a:p>
          <a:p>
            <a:pPr lvl="1">
              <a:lnSpc>
                <a:spcPts val="2860"/>
              </a:lnSpc>
            </a:pPr>
            <a:r>
              <a:rPr lang="en-US" sz="2400" dirty="0"/>
              <a:t>Better employee relations</a:t>
            </a:r>
          </a:p>
          <a:p>
            <a:pPr lvl="1">
              <a:lnSpc>
                <a:spcPts val="2860"/>
              </a:lnSpc>
            </a:pPr>
            <a:r>
              <a:rPr lang="en-US" sz="2400" dirty="0"/>
              <a:t>Higher productivity</a:t>
            </a:r>
          </a:p>
          <a:p>
            <a:pPr lvl="1">
              <a:lnSpc>
                <a:spcPts val="2860"/>
              </a:lnSpc>
            </a:pPr>
            <a:r>
              <a:rPr lang="en-US" sz="2400" dirty="0"/>
              <a:t>Greater customer satisfaction</a:t>
            </a:r>
          </a:p>
          <a:p>
            <a:pPr lvl="1">
              <a:lnSpc>
                <a:spcPts val="2860"/>
              </a:lnSpc>
            </a:pPr>
            <a:r>
              <a:rPr lang="en-US" sz="2400" dirty="0"/>
              <a:t>Increased market share</a:t>
            </a:r>
          </a:p>
          <a:p>
            <a:pPr lvl="1">
              <a:lnSpc>
                <a:spcPts val="2860"/>
              </a:lnSpc>
            </a:pPr>
            <a:r>
              <a:rPr lang="en-US" sz="2400" dirty="0"/>
              <a:t>Improved profitability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93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Techniques Used to Improve Quality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5000"/>
            <a:ext cx="8229600" cy="35925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730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Control: Employee Participation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010" y="2971800"/>
            <a:ext cx="4050413" cy="32972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r>
              <a:rPr lang="en-US" b="1" dirty="0"/>
              <a:t>Quality Circle</a:t>
            </a:r>
            <a:r>
              <a:rPr lang="en-US" dirty="0"/>
              <a:t>: A team of employees who meet on company time to solve quality problems</a:t>
            </a:r>
          </a:p>
          <a:p>
            <a:r>
              <a:rPr lang="en-US" b="1" dirty="0"/>
              <a:t>Inspection</a:t>
            </a:r>
            <a:r>
              <a:rPr lang="en-US" dirty="0"/>
              <a:t>: The examination of the quality of a work-in-progress</a:t>
            </a:r>
          </a:p>
          <a:p>
            <a:r>
              <a:rPr lang="en-US" b="1" dirty="0"/>
              <a:t>Six Sigma</a:t>
            </a:r>
            <a:r>
              <a:rPr lang="en-US" dirty="0"/>
              <a:t>: A disciplined</a:t>
            </a:r>
            <a:br>
              <a:rPr lang="en-US" dirty="0"/>
            </a:br>
            <a:r>
              <a:rPr lang="en-US" dirty="0"/>
              <a:t>approach that relies </a:t>
            </a:r>
            <a:br>
              <a:rPr lang="en-US" dirty="0"/>
            </a:br>
            <a:r>
              <a:rPr lang="en-US" dirty="0"/>
              <a:t>on statistical data and </a:t>
            </a:r>
            <a:br>
              <a:rPr lang="en-US" dirty="0"/>
            </a:br>
            <a:r>
              <a:rPr lang="en-US" dirty="0"/>
              <a:t>improved methods to </a:t>
            </a:r>
            <a:br>
              <a:rPr lang="en-US" dirty="0"/>
            </a:br>
            <a:r>
              <a:rPr lang="en-US" dirty="0"/>
              <a:t>eliminate defects for a </a:t>
            </a:r>
            <a:br>
              <a:rPr lang="en-US" dirty="0"/>
            </a:br>
            <a:r>
              <a:rPr lang="en-US" dirty="0"/>
              <a:t>firm’s products and </a:t>
            </a:r>
            <a:br>
              <a:rPr lang="en-US" dirty="0"/>
            </a:br>
            <a:r>
              <a:rPr lang="en-US" dirty="0"/>
              <a:t>services</a:t>
            </a:r>
          </a:p>
        </p:txBody>
      </p:sp>
    </p:spTree>
    <p:extLst>
      <p:ext uri="{BB962C8B-B14F-4D97-AF65-F5344CB8AC3E}">
        <p14:creationId xmlns:p14="http://schemas.microsoft.com/office/powerpoint/2010/main" val="221992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Control: </a:t>
            </a:r>
            <a:br>
              <a:rPr lang="en-US" dirty="0"/>
            </a:br>
            <a:r>
              <a:rPr lang="en-US" dirty="0"/>
              <a:t>Total Quality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3124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TQM can be used to improve quality of a firm’s products and services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1846759"/>
              </p:ext>
            </p:extLst>
          </p:nvPr>
        </p:nvGraphicFramePr>
        <p:xfrm>
          <a:off x="1828800" y="2362200"/>
          <a:ext cx="57150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9902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Control: </a:t>
            </a:r>
            <a:br>
              <a:rPr lang="en-US" dirty="0"/>
            </a:br>
            <a:r>
              <a:rPr lang="en-US" dirty="0"/>
              <a:t>World Quality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260"/>
              </a:lnSpc>
            </a:pPr>
            <a:r>
              <a:rPr lang="en-US" b="1" dirty="0"/>
              <a:t>International Organization for Standardization (ISO): </a:t>
            </a:r>
            <a:r>
              <a:rPr lang="en-US" dirty="0"/>
              <a:t>Network of national standards institutes and similar organizations from over 160 countries charged with developing standards for quality products</a:t>
            </a:r>
          </a:p>
          <a:p>
            <a:pPr>
              <a:lnSpc>
                <a:spcPts val="3260"/>
              </a:lnSpc>
              <a:spcAft>
                <a:spcPts val="600"/>
              </a:spcAft>
            </a:pPr>
            <a:r>
              <a:rPr lang="en-US" dirty="0"/>
              <a:t>Standardization achieved through consensus agreements</a:t>
            </a:r>
          </a:p>
          <a:p>
            <a:pPr>
              <a:lnSpc>
                <a:spcPts val="3260"/>
              </a:lnSpc>
              <a:spcAft>
                <a:spcPts val="600"/>
              </a:spcAft>
            </a:pPr>
            <a:r>
              <a:rPr lang="en-US" dirty="0"/>
              <a:t>Member organization for the United States: American National Standards Institute (Washington, D.C.)</a:t>
            </a:r>
          </a:p>
        </p:txBody>
      </p:sp>
    </p:spTree>
    <p:extLst>
      <p:ext uri="{BB962C8B-B14F-4D97-AF65-F5344CB8AC3E}">
        <p14:creationId xmlns:p14="http://schemas.microsoft.com/office/powerpoint/2010/main" val="330072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 9000 and ISO 14000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ISO 9000—</a:t>
            </a:r>
            <a:r>
              <a:rPr lang="en-US" dirty="0"/>
              <a:t>Certification for manufacturers and service providers based on quality </a:t>
            </a:r>
            <a:br>
              <a:rPr lang="en-US" dirty="0"/>
            </a:br>
            <a:r>
              <a:rPr lang="en-US" dirty="0"/>
              <a:t>management in:</a:t>
            </a:r>
          </a:p>
          <a:p>
            <a:pPr lvl="1"/>
            <a:r>
              <a:rPr lang="en-US" dirty="0"/>
              <a:t>Design</a:t>
            </a:r>
          </a:p>
          <a:p>
            <a:pPr lvl="1"/>
            <a:r>
              <a:rPr lang="en-US" dirty="0"/>
              <a:t>Production Process</a:t>
            </a:r>
          </a:p>
          <a:p>
            <a:pPr lvl="1"/>
            <a:r>
              <a:rPr lang="en-US" dirty="0"/>
              <a:t>Product Testing</a:t>
            </a:r>
          </a:p>
          <a:p>
            <a:pPr>
              <a:spcBef>
                <a:spcPts val="2424"/>
              </a:spcBef>
            </a:pPr>
            <a:r>
              <a:rPr lang="en-US" b="1" dirty="0"/>
              <a:t>ISO 14000—</a:t>
            </a:r>
            <a:r>
              <a:rPr lang="en-US" dirty="0"/>
              <a:t>International standards for incorporating environmental concerns into operations and product standards</a:t>
            </a:r>
          </a:p>
        </p:txBody>
      </p:sp>
    </p:spTree>
    <p:extLst>
      <p:ext uri="{BB962C8B-B14F-4D97-AF65-F5344CB8AC3E}">
        <p14:creationId xmlns:p14="http://schemas.microsoft.com/office/powerpoint/2010/main" val="358821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Exercise</a:t>
            </a:r>
          </a:p>
        </p:txBody>
      </p:sp>
      <p:sp>
        <p:nvSpPr>
          <p:cNvPr id="119813" name="Rectangle 9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US" dirty="0"/>
              <a:t>Assume you are in charge of product development for a small manufacturing firm that produces three different sizes of paper clips.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What types of purchasing decisions would you need to make in order to manufacture these products?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How would you balance the problems of excessive holding costs and potential stock-out costs?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What specific steps would be used to manufacture a paper clip?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Should you be concerned with quality control for inexpensive products like paper clips?</a:t>
            </a:r>
          </a:p>
        </p:txBody>
      </p:sp>
    </p:spTree>
    <p:extLst>
      <p:ext uri="{BB962C8B-B14F-4D97-AF65-F5344CB8AC3E}">
        <p14:creationId xmlns:p14="http://schemas.microsoft.com/office/powerpoint/2010/main" val="176748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Production Planning: A Summary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46928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158351"/>
      </p:ext>
    </p:extLst>
  </p:cSld>
  <p:clrMapOvr>
    <a:masterClrMapping/>
  </p:clrMapOvr>
  <p:transition spd="med"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/>
              <a:t>Improving Productivity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Productivity:</a:t>
            </a:r>
            <a:r>
              <a:rPr lang="en-US" b="1" dirty="0"/>
              <a:t> </a:t>
            </a:r>
            <a:r>
              <a:rPr lang="en-US" dirty="0"/>
              <a:t>Average level of output per worker per hour</a:t>
            </a:r>
          </a:p>
          <a:p>
            <a:r>
              <a:rPr lang="en-US" b="1" dirty="0"/>
              <a:t>Lean manufacturing</a:t>
            </a:r>
            <a:r>
              <a:rPr lang="en-US" dirty="0"/>
              <a:t>: Eliminating waste from activities required to produce a product or service</a:t>
            </a:r>
          </a:p>
          <a:p>
            <a:pPr lvl="1">
              <a:spcBef>
                <a:spcPts val="1272"/>
              </a:spcBef>
            </a:pPr>
            <a:r>
              <a:rPr lang="en-US" sz="2600" dirty="0"/>
              <a:t>Reduction in resources required</a:t>
            </a:r>
          </a:p>
          <a:p>
            <a:pPr lvl="1">
              <a:spcBef>
                <a:spcPts val="1272"/>
              </a:spcBef>
            </a:pPr>
            <a:r>
              <a:rPr lang="en-US" sz="2600" dirty="0"/>
              <a:t>More efficient use of employee time</a:t>
            </a:r>
          </a:p>
          <a:p>
            <a:pPr lvl="1">
              <a:spcBef>
                <a:spcPts val="1272"/>
              </a:spcBef>
            </a:pPr>
            <a:r>
              <a:rPr lang="en-US" sz="2600" dirty="0"/>
              <a:t>Improved quality</a:t>
            </a:r>
          </a:p>
          <a:p>
            <a:pPr lvl="1">
              <a:spcBef>
                <a:spcPts val="1272"/>
              </a:spcBef>
            </a:pPr>
            <a:r>
              <a:rPr lang="en-US" sz="2600" dirty="0"/>
              <a:t>Increased profits</a:t>
            </a:r>
          </a:p>
        </p:txBody>
      </p:sp>
    </p:spTree>
    <p:extLst>
      <p:ext uri="{BB962C8B-B14F-4D97-AF65-F5344CB8AC3E}">
        <p14:creationId xmlns:p14="http://schemas.microsoft.com/office/powerpoint/2010/main" val="273897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Productivity Growth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2133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/>
              <a:t>Manufacturing productivity growth rates for U.S. businesses for 2004 to 2014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370" y="2286000"/>
            <a:ext cx="5475261" cy="4000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 rot="16200000">
            <a:off x="5507622" y="3983624"/>
            <a:ext cx="4191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Source: Based on information in “Productivity Growth and Costs—Manufacturing 2014,” The Bureau of Labor Statistics website at www.bls.gov (accessed January 22, 2015).</a:t>
            </a:r>
          </a:p>
        </p:txBody>
      </p:sp>
    </p:spTree>
    <p:extLst>
      <p:ext uri="{BB962C8B-B14F-4D97-AF65-F5344CB8AC3E}">
        <p14:creationId xmlns:p14="http://schemas.microsoft.com/office/powerpoint/2010/main" val="40036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792238"/>
            <a:ext cx="4162425" cy="25663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8065" name="Rectangle 5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/>
              <a:t>Impact of Automation, Robotics, </a:t>
            </a:r>
            <a:br>
              <a:rPr lang="en-US" dirty="0"/>
            </a:br>
            <a:r>
              <a:rPr lang="en-US" dirty="0"/>
              <a:t>and Computers on Productivity</a:t>
            </a:r>
            <a:endParaRPr lang="en-US" sz="2400" b="0" dirty="0"/>
          </a:p>
        </p:txBody>
      </p:sp>
      <p:sp>
        <p:nvSpPr>
          <p:cNvPr id="88066" name="Rectangle 6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r>
              <a:rPr lang="en-US" sz="2600" b="1" dirty="0"/>
              <a:t>Automation</a:t>
            </a:r>
            <a:r>
              <a:rPr lang="en-US" sz="2600" dirty="0"/>
              <a:t>: The total or near total use of machines to do work</a:t>
            </a:r>
          </a:p>
          <a:p>
            <a:r>
              <a:rPr lang="en-US" sz="2600" b="1" dirty="0"/>
              <a:t>Robotics</a:t>
            </a:r>
            <a:r>
              <a:rPr lang="en-US" sz="2600" dirty="0"/>
              <a:t>: The use of programmable machines to perform a variety of tasks by manipulating materials and tools</a:t>
            </a:r>
          </a:p>
          <a:p>
            <a:pPr lvl="1"/>
            <a:r>
              <a:rPr lang="en-US" sz="2400" dirty="0"/>
              <a:t>Work quickly, accurately, and steadily</a:t>
            </a:r>
          </a:p>
          <a:p>
            <a:pPr lvl="1"/>
            <a:r>
              <a:rPr lang="en-US" sz="2400" dirty="0"/>
              <a:t>Effective in tedious, </a:t>
            </a:r>
            <a:br>
              <a:rPr lang="en-US" sz="2400" dirty="0"/>
            </a:br>
            <a:r>
              <a:rPr lang="en-US" sz="2400" dirty="0"/>
              <a:t>repetitious, and </a:t>
            </a:r>
            <a:br>
              <a:rPr lang="en-US" sz="2400" dirty="0"/>
            </a:br>
            <a:r>
              <a:rPr lang="en-US" sz="2400" dirty="0"/>
              <a:t>hazardous tasks</a:t>
            </a:r>
          </a:p>
        </p:txBody>
      </p:sp>
    </p:spTree>
    <p:extLst>
      <p:ext uri="{BB962C8B-B14F-4D97-AF65-F5344CB8AC3E}">
        <p14:creationId xmlns:p14="http://schemas.microsoft.com/office/powerpoint/2010/main" val="288779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Manufacturing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b="1" dirty="0"/>
              <a:t>Computer-aided design (CAD)</a:t>
            </a:r>
            <a:r>
              <a:rPr lang="en-US" dirty="0"/>
              <a:t>: the use of computers to aid in the development of products</a:t>
            </a:r>
          </a:p>
          <a:p>
            <a:pPr>
              <a:lnSpc>
                <a:spcPts val="3360"/>
              </a:lnSpc>
            </a:pPr>
            <a:r>
              <a:rPr lang="en-US" b="1" dirty="0"/>
              <a:t>Computer-aided manufacturing (CAM)</a:t>
            </a:r>
            <a:r>
              <a:rPr lang="en-US" dirty="0"/>
              <a:t>: The use of computers to plan and control manufacturing processes</a:t>
            </a:r>
          </a:p>
          <a:p>
            <a:pPr>
              <a:lnSpc>
                <a:spcPts val="3360"/>
              </a:lnSpc>
            </a:pPr>
            <a:r>
              <a:rPr lang="en-US" b="1" dirty="0"/>
              <a:t>Computer-integrated manufacturing (CIM)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CAD + CAM = CIM </a:t>
            </a:r>
          </a:p>
          <a:p>
            <a:pPr lvl="1"/>
            <a:r>
              <a:rPr lang="en-US" dirty="0"/>
              <a:t>Improved flexibility</a:t>
            </a:r>
          </a:p>
          <a:p>
            <a:pPr lvl="1"/>
            <a:r>
              <a:rPr lang="en-US" dirty="0"/>
              <a:t>More efficient scheduling</a:t>
            </a:r>
          </a:p>
          <a:p>
            <a:pPr lvl="1"/>
            <a:r>
              <a:rPr lang="en-US" dirty="0"/>
              <a:t>Higher product quality</a:t>
            </a:r>
          </a:p>
        </p:txBody>
      </p:sp>
    </p:spTree>
    <p:extLst>
      <p:ext uri="{BB962C8B-B14F-4D97-AF65-F5344CB8AC3E}">
        <p14:creationId xmlns:p14="http://schemas.microsoft.com/office/powerpoint/2010/main" val="37346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Flexible Manufacturing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077200" cy="4800600"/>
          </a:xfrm>
        </p:spPr>
        <p:txBody>
          <a:bodyPr/>
          <a:lstStyle/>
          <a:p>
            <a:pPr>
              <a:lnSpc>
                <a:spcPts val="3360"/>
              </a:lnSpc>
              <a:spcBef>
                <a:spcPts val="600"/>
              </a:spcBef>
            </a:pPr>
            <a:r>
              <a:rPr lang="en-US" sz="2600" dirty="0"/>
              <a:t>Traditional assembly lines require expensive </a:t>
            </a:r>
            <a:br>
              <a:rPr lang="en-US" sz="2600" dirty="0"/>
            </a:br>
            <a:r>
              <a:rPr lang="en-US" sz="2600" dirty="0"/>
              <a:t>retooling of equipment when a new product is </a:t>
            </a:r>
            <a:br>
              <a:rPr lang="en-US" sz="2600" dirty="0"/>
            </a:br>
            <a:r>
              <a:rPr lang="en-US" sz="2600" dirty="0"/>
              <a:t>introduced (</a:t>
            </a:r>
            <a:r>
              <a:rPr lang="en-US" sz="2600" b="1" dirty="0"/>
              <a:t>continuous process</a:t>
            </a:r>
            <a:r>
              <a:rPr lang="en-US" sz="2600" dirty="0"/>
              <a:t>)</a:t>
            </a:r>
          </a:p>
          <a:p>
            <a:pPr>
              <a:lnSpc>
                <a:spcPts val="3360"/>
              </a:lnSpc>
              <a:spcBef>
                <a:spcPts val="600"/>
              </a:spcBef>
            </a:pPr>
            <a:r>
              <a:rPr lang="en-US" sz="2600" b="1" dirty="0"/>
              <a:t>Flexible manufacturing system (FMS) </a:t>
            </a:r>
            <a:r>
              <a:rPr lang="en-US" sz="2600" dirty="0"/>
              <a:t>combines electronic machines and computer-integrated manufacturing in a single production system (</a:t>
            </a:r>
            <a:r>
              <a:rPr lang="en-US" sz="2600" b="1" dirty="0"/>
              <a:t>intermittent process</a:t>
            </a:r>
            <a:r>
              <a:rPr lang="en-US" sz="2600" dirty="0"/>
              <a:t>)</a:t>
            </a:r>
          </a:p>
          <a:p>
            <a:pPr>
              <a:lnSpc>
                <a:spcPts val="3360"/>
              </a:lnSpc>
              <a:spcBef>
                <a:spcPts val="600"/>
              </a:spcBef>
            </a:pPr>
            <a:r>
              <a:rPr lang="en-US" sz="2600" dirty="0"/>
              <a:t>Customer-driven production is a manufacturing system driven by customer needs and what customers want to buy</a:t>
            </a:r>
          </a:p>
          <a:p>
            <a:pPr>
              <a:lnSpc>
                <a:spcPts val="3360"/>
              </a:lnSpc>
              <a:spcBef>
                <a:spcPts val="600"/>
              </a:spcBef>
            </a:pPr>
            <a:r>
              <a:rPr lang="en-US" sz="2600" dirty="0"/>
              <a:t>Can customize manufacturing for each customer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58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260"/>
              </a:lnSpc>
              <a:spcBef>
                <a:spcPts val="1272"/>
              </a:spcBef>
            </a:pPr>
            <a:r>
              <a:rPr lang="en-US" dirty="0"/>
              <a:t>Meeting the needs of the present without compromising the ability of future generations to meet their own needs</a:t>
            </a:r>
          </a:p>
          <a:p>
            <a:pPr>
              <a:lnSpc>
                <a:spcPts val="3260"/>
              </a:lnSpc>
              <a:spcBef>
                <a:spcPts val="1272"/>
              </a:spcBef>
            </a:pPr>
            <a:r>
              <a:rPr lang="en-US" dirty="0"/>
              <a:t>Resources are limited</a:t>
            </a:r>
          </a:p>
          <a:p>
            <a:pPr>
              <a:lnSpc>
                <a:spcPts val="3260"/>
              </a:lnSpc>
              <a:spcBef>
                <a:spcPts val="1272"/>
              </a:spcBef>
            </a:pPr>
            <a:r>
              <a:rPr lang="en-US" dirty="0"/>
              <a:t>Efforts to reduce waste and sustain the planet can improve profitability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8020280" y="3397478"/>
            <a:ext cx="2057400" cy="1392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ALEXMILLOS/SHUTTERSTOCK</a:t>
            </a:r>
          </a:p>
        </p:txBody>
      </p:sp>
    </p:spTree>
    <p:extLst>
      <p:ext uri="{BB962C8B-B14F-4D97-AF65-F5344CB8AC3E}">
        <p14:creationId xmlns:p14="http://schemas.microsoft.com/office/powerpoint/2010/main" val="390474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Technological Displacement </a:t>
            </a:r>
            <a:endParaRPr lang="en-US" sz="2400" b="0" dirty="0"/>
          </a:p>
        </p:txBody>
      </p:sp>
      <p:sp>
        <p:nvSpPr>
          <p:cNvPr id="9421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Automation cuts manufacturing time, reduces error, and simplifies retooling procedures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Many robots work with humans to make jobs safer and easier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Automation will bring change to many jobs; many workers will have to retrain or seek jobs in other sectors of the economy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8042389" y="1260589"/>
            <a:ext cx="2057400" cy="145822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DVPODT/SHUTTERSTOCK</a:t>
            </a:r>
          </a:p>
        </p:txBody>
      </p:sp>
    </p:spTree>
    <p:extLst>
      <p:ext uri="{BB962C8B-B14F-4D97-AF65-F5344CB8AC3E}">
        <p14:creationId xmlns:p14="http://schemas.microsoft.com/office/powerpoint/2010/main" val="123534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xploring the World of Business and Economics&amp;quot;&quot;/&gt;&lt;property id=&quot;20307&quot; value=&quot;329&quot;/&gt;&lt;/object&gt;&lt;object type=&quot;3&quot; unique_id=&quot;10005&quot;&gt;&lt;property id=&quot;20148&quot; value=&quot;5&quot;/&gt;&lt;property id=&quot;20300&quot; value=&quot;Slide 2 - &amp;quot;Learning Objectives&amp;quot;&quot;/&gt;&lt;property id=&quot;20307&quot; value=&quot;259&quot;/&gt;&lt;/object&gt;&lt;object type=&quot;3&quot; unique_id=&quot;10006&quot;&gt;&lt;property id=&quot;20148&quot; value=&quot;5&quot;/&gt;&lt;property id=&quot;20300&quot; value=&quot;Slide 3 - &amp;quot;Zynga Zooms into Business&amp;quot;&quot;/&gt;&lt;property id=&quot;20307&quot; value=&quot;350&quot;/&gt;&lt;/object&gt;&lt;object type=&quot;3&quot; unique_id=&quot;10007&quot;&gt;&lt;property id=&quot;20148&quot; value=&quot;5&quot;/&gt;&lt;property id=&quot;20300&quot; value=&quot;Slide 4 - &amp;quot;Introduction&amp;quot;&quot;/&gt;&lt;property id=&quot;20307&quot; value=&quot;338&quot;/&gt;&lt;/object&gt;&lt;object type=&quot;3&quot; unique_id=&quot;10008&quot;&gt;&lt;property id=&quot;20148&quot; value=&quot;5&quot;/&gt;&lt;property id=&quot;20300&quot; value=&quot;Slide 5 - &amp;quot;Your Future in the Changing &amp;#x0D;&amp;#x0A;World of Business&amp;quot;&quot;/&gt;&lt;property id=&quot;20307&quot; value=&quot;351&quot;/&gt;&lt;/object&gt;&lt;object type=&quot;3&quot; unique_id=&quot;10009&quot;&gt;&lt;property id=&quot;20148&quot; value=&quot;5&quot;/&gt;&lt;property id=&quot;20300&quot; value=&quot;Slide 6 - &amp;quot;Why Study Business? (cont’d)&amp;quot;&quot;/&gt;&lt;property id=&quot;20307&quot; value=&quot;271&quot;/&gt;&lt;/object&gt;&lt;object type=&quot;3&quot; unique_id=&quot;10010&quot;&gt;&lt;property id=&quot;20148&quot; value=&quot;5&quot;/&gt;&lt;property id=&quot;20300&quot; value=&quot;Slide 7 - &amp;quot;Tips for Studying Business&amp;quot;&quot;/&gt;&lt;property id=&quot;20307&quot; value=&quot;306&quot;/&gt;&lt;/object&gt;&lt;object type=&quot;3&quot; unique_id=&quot;10011&quot;&gt;&lt;property id=&quot;20148&quot; value=&quot;5&quot;/&gt;&lt;property id=&quot;20300&quot; value=&quot;Slide 8 - &amp;quot;What Is Business?&amp;quot;&quot;/&gt;&lt;property id=&quot;20307&quot; value=&quot;272&quot;/&gt;&lt;/object&gt;&lt;object type=&quot;3&quot; unique_id=&quot;10012&quot;&gt;&lt;property id=&quot;20148&quot; value=&quot;5&quot;/&gt;&lt;property id=&quot;20300&quot; value=&quot;Slide 9 - &amp;quot;Classification of Businesses&amp;quot;&quot;/&gt;&lt;property id=&quot;20307&quot; value=&quot;352&quot;/&gt;&lt;/object&gt;&lt;object type=&quot;3&quot; unique_id=&quot;10013&quot;&gt;&lt;property id=&quot;20148&quot; value=&quot;5&quot;/&gt;&lt;property id=&quot;20300&quot; value=&quot;Slide 10 - &amp;quot;The Importance of Manufacturing&amp;quot;&quot;/&gt;&lt;property id=&quot;20307&quot; value=&quot;262&quot;/&gt;&lt;/object&gt;&lt;object type=&quot;3&quot; unique_id=&quot;10014&quot;&gt;&lt;property id=&quot;20148&quot; value=&quot;5&quot;/&gt;&lt;property id=&quot;20300&quot; value=&quot;Slide 12 - &amp;quot;Classification of Businesses&amp;quot;&quot;/&gt;&lt;property id=&quot;20307&quot; value=&quot;327&quot;/&gt;&lt;/object&gt;&lt;object type=&quot;3&quot; unique_id=&quot;10015&quot;&gt;&lt;property id=&quot;20148&quot; value=&quot;5&quot;/&gt;&lt;property id=&quot;20300&quot; value=&quot;Slide 13 - &amp;quot;The Relationship Between Sales &amp;#x0D;&amp;#x0A;Revenue and Profit&amp;quot;&quot;/&gt;&lt;property id=&quot;20307&quot; value=&quot;291&quot;/&gt;&lt;/object&gt;&lt;object type=&quot;3&quot; unique_id=&quot;10016&quot;&gt;&lt;property id=&quot;20148&quot; value=&quot;5&quot;/&gt;&lt;property id=&quot;20300&quot; value=&quot;Slide 14 - &amp;quot;The Function of Profit&amp;quot;&quot;/&gt;&lt;property id=&quot;20307&quot; value=&quot;353&quot;/&gt;&lt;/object&gt;&lt;object type=&quot;3&quot; unique_id=&quot;10017&quot;&gt;&lt;property id=&quot;20148&quot; value=&quot;5&quot;/&gt;&lt;property id=&quot;20300&quot; value=&quot;Slide 15 - &amp;quot;Paths to E-Profits&amp;quot;&quot;/&gt;&lt;property id=&quot;20307&quot; value=&quot;349&quot;/&gt;&lt;/object&gt;&lt;object type=&quot;3&quot; unique_id=&quot;10018&quot;&gt;&lt;property id=&quot;20148&quot; value=&quot;5&quot;/&gt;&lt;property id=&quot;20300&quot; value=&quot;Slide 16 - &amp;quot;Stakeholders&amp;quot;&quot;/&gt;&lt;property id=&quot;20307&quot; value=&quot;275&quot;/&gt;&lt;/object&gt;&lt;object type=&quot;3&quot; unique_id=&quot;10019&quot;&gt;&lt;property id=&quot;20148&quot; value=&quot;5&quot;/&gt;&lt;property id=&quot;20300&quot; value=&quot;Slide 17 - &amp;quot;Economics&amp;quot;&quot;/&gt;&lt;property id=&quot;20307&quot; value=&quot;354&quot;/&gt;&lt;/object&gt;&lt;object type=&quot;3&quot; unique_id=&quot;10020&quot;&gt;&lt;property id=&quot;20148&quot; value=&quot;5&quot;/&gt;&lt;property id=&quot;20300&quot; value=&quot;Slide 18 - &amp;quot;Types of Economic Systems  &amp;quot;&quot;/&gt;&lt;property id=&quot;20307&quot; value=&quot;319&quot;/&gt;&lt;/object&gt;&lt;object type=&quot;3&quot; unique_id=&quot;10021&quot;&gt;&lt;property id=&quot;20148&quot; value=&quot;5&quot;/&gt;&lt;property id=&quot;20300&quot; value=&quot;Slide 19 - &amp;quot;Types of Economic Systems (cont’d)&amp;quot;&quot;/&gt;&lt;property id=&quot;20307&quot; value=&quot;355&quot;/&gt;&lt;/object&gt;&lt;object type=&quot;3&quot; unique_id=&quot;10022&quot;&gt;&lt;property id=&quot;20148&quot; value=&quot;5&quot;/&gt;&lt;property id=&quot;20300&quot; value=&quot;Slide 20 - &amp;quot;Capitalism&amp;quot;&quot;/&gt;&lt;property id=&quot;20307&quot; value=&quot;356&quot;/&gt;&lt;/object&gt;&lt;object type=&quot;3&quot; unique_id=&quot;10024&quot;&gt;&lt;property id=&quot;20148&quot; value=&quot;5&quot;/&gt;&lt;property id=&quot;20300&quot; value=&quot;Slide 21 - &amp;quot; Basic assumptions for Adam Smith’s &amp;#x0D;&amp;#x0A;Laissez-Faire Capitalism&amp;#x0D;&amp;#x0A;&amp;quot;&quot;/&gt;&lt;property id=&quot;20307&quot; value=&quot;276&quot;/&gt;&lt;/object&gt;&lt;object type=&quot;3&quot; unique_id=&quot;10025&quot;&gt;&lt;property id=&quot;20148&quot; value=&quot;5&quot;/&gt;&lt;property id=&quot;20300&quot; value=&quot;Slide 22 - &amp;quot;Command Economy - Socialism&amp;#x0D;&amp;#x0A;&amp;quot;&quot;/&gt;&lt;property id=&quot;20307&quot; value=&quot;358&quot;/&gt;&lt;/object&gt;&lt;object type=&quot;3&quot; unique_id=&quot;10026&quot;&gt;&lt;property id=&quot;20148&quot; value=&quot;5&quot;/&gt;&lt;property id=&quot;20300&quot; value=&quot;Slide 23 - &amp;quot;Command Economy - Communism&amp;#x0D;&amp;#x0A;&amp;quot;&quot;/&gt;&lt;property id=&quot;20307&quot; value=&quot;359&quot;/&gt;&lt;/object&gt;&lt;object type=&quot;3&quot; unique_id=&quot;10027&quot;&gt;&lt;property id=&quot;20148&quot; value=&quot;5&quot;/&gt;&lt;property id=&quot;20300&quot; value=&quot;Slide 24 - &amp;quot; The U.S. economy is a mixed economy.&amp;#x0D;&amp;#x0A;&amp;quot;&quot;/&gt;&lt;property id=&quot;20307&quot; value=&quot;360&quot;/&gt;&lt;/object&gt;&lt;object type=&quot;3&quot; unique_id=&quot;10028&quot;&gt;&lt;property id=&quot;20148&quot; value=&quot;5&quot;/&gt;&lt;property id=&quot;20300&quot; value=&quot;Slide 25 - &amp;quot;The Circular Flow in Our Mixed Economy&amp;quot;&quot;/&gt;&lt;property id=&quot;20307&quot; value=&quot;264&quot;/&gt;&lt;/object&gt;&lt;object type=&quot;3&quot; unique_id=&quot;10029&quot;&gt;&lt;property id=&quot;20148&quot; value=&quot;5&quot;/&gt;&lt;property id=&quot;20300&quot; value=&quot;Slide 26 - &amp;quot;Measuring Economic Performance&amp;quot;&quot;/&gt;&lt;property id=&quot;20307&quot; value=&quot;281&quot;/&gt;&lt;/object&gt;&lt;object type=&quot;3&quot; unique_id=&quot;10030&quot;&gt;&lt;property id=&quot;20148&quot; value=&quot;5&quot;/&gt;&lt;property id=&quot;20300&quot; value=&quot;Slide 27 - &amp;quot;Measuring Economic Performance (cont’d)&amp;quot;&quot;/&gt;&lt;property id=&quot;20307&quot; value=&quot;361&quot;/&gt;&lt;/object&gt;&lt;object type=&quot;3&quot; unique_id=&quot;10031&quot;&gt;&lt;property id=&quot;20148&quot; value=&quot;5&quot;/&gt;&lt;property id=&quot;20300&quot; value=&quot;Slide 28 - &amp;quot;Measuring Economic Performance (cont’d)&amp;quot;&quot;/&gt;&lt;property id=&quot;20307&quot; value=&quot;362&quot;/&gt;&lt;/object&gt;&lt;object type=&quot;3&quot; unique_id=&quot;10032&quot;&gt;&lt;property id=&quot;20148&quot; value=&quot;5&quot;/&gt;&lt;property id=&quot;20300&quot; value=&quot;Slide 29 - &amp;quot;Gross Domestic Product&amp;quot;&quot;/&gt;&lt;property id=&quot;20307&quot; value=&quot;363&quot;/&gt;&lt;/object&gt;&lt;object type=&quot;3&quot; unique_id=&quot;10033&quot;&gt;&lt;property id=&quot;20148&quot; value=&quot;5&quot;/&gt;&lt;property id=&quot;20300&quot; value=&quot;Slide 30 - &amp;quot;Balance of Trade&amp;quot;&quot;/&gt;&lt;property id=&quot;20307&quot; value=&quot;367&quot;/&gt;&lt;/object&gt;&lt;object type=&quot;3&quot; unique_id=&quot;10034&quot;&gt;&lt;property id=&quot;20148&quot; value=&quot;5&quot;/&gt;&lt;property id=&quot;20300&quot; value=&quot;Slide 31 - &amp;quot;Bank Credit of All Commercial Banks&amp;quot;&quot;/&gt;&lt;property id=&quot;20307&quot; value=&quot;368&quot;/&gt;&lt;/object&gt;&lt;object type=&quot;3&quot; unique_id=&quot;10035&quot;&gt;&lt;property id=&quot;20148&quot; value=&quot;5&quot;/&gt;&lt;property id=&quot;20300&quot; value=&quot;Slide 32&quot;/&gt;&lt;property id=&quot;20307&quot; value=&quot;364&quot;/&gt;&lt;/object&gt;&lt;object type=&quot;3&quot; unique_id=&quot;10036&quot;&gt;&lt;property id=&quot;20148&quot; value=&quot;5&quot;/&gt;&lt;property id=&quot;20300&quot; value=&quot;Slide 33 - &amp;quot;Inflation Rate&amp;quot;&quot;/&gt;&lt;property id=&quot;20307&quot; value=&quot;365&quot;/&gt;&lt;/object&gt;&lt;object type=&quot;3&quot; unique_id=&quot;10037&quot;&gt;&lt;property id=&quot;20148&quot; value=&quot;5&quot;/&gt;&lt;property id=&quot;20300&quot; value=&quot;Slide 34 - &amp;quot;Unemployment Rate&amp;quot;&quot;/&gt;&lt;property id=&quot;20307&quot; value=&quot;366&quot;/&gt;&lt;/object&gt;&lt;object type=&quot;3&quot; unique_id=&quot;10038&quot;&gt;&lt;property id=&quot;20148&quot; value=&quot;5&quot;/&gt;&lt;property id=&quot;20300&quot; value=&quot;Slide 35 - &amp;quot;Corporate Profits&amp;quot;&quot;/&gt;&lt;property id=&quot;20307&quot; value=&quot;369&quot;/&gt;&lt;/object&gt;&lt;object type=&quot;3&quot; unique_id=&quot;10039&quot;&gt;&lt;property id=&quot;20148&quot; value=&quot;5&quot;/&gt;&lt;property id=&quot;20300&quot; value=&quot;Slide 36 - &amp;quot;New Housing Starts&amp;quot;&quot;/&gt;&lt;property id=&quot;20307&quot; value=&quot;370&quot;/&gt;&lt;/object&gt;&lt;object type=&quot;3&quot; unique_id=&quot;10040&quot;&gt;&lt;property id=&quot;20148&quot; value=&quot;5&quot;/&gt;&lt;property id=&quot;20300&quot; value=&quot;Slide 37 - &amp;quot;Interest Rates&amp;quot;&quot;/&gt;&lt;property id=&quot;20307&quot; value=&quot;371&quot;/&gt;&lt;/object&gt;&lt;object type=&quot;3&quot; unique_id=&quot;10041&quot;&gt;&lt;property id=&quot;20148&quot; value=&quot;5&quot;/&gt;&lt;property id=&quot;20300&quot; value=&quot;Slide 38 - &amp;quot;The Business Cycle&amp;quot;&quot;/&gt;&lt;property id=&quot;20307&quot; value=&quot;293&quot;/&gt;&lt;/object&gt;&lt;object type=&quot;3&quot; unique_id=&quot;10042&quot;&gt;&lt;property id=&quot;20148&quot; value=&quot;5&quot;/&gt;&lt;property id=&quot;20300&quot; value=&quot;Slide 39 - &amp;quot;Is recession something that can’t be avoided? &amp;quot;&quot;/&gt;&lt;property id=&quot;20307&quot; value=&quot;372&quot;/&gt;&lt;/object&gt;&lt;object type=&quot;3&quot; unique_id=&quot;10043&quot;&gt;&lt;property id=&quot;20148&quot; value=&quot;5&quot;/&gt;&lt;property id=&quot;20300&quot; value=&quot;Slide 40 - &amp;quot;Monetary Policies&amp;quot;&quot;/&gt;&lt;property id=&quot;20307&quot; value=&quot;373&quot;/&gt;&lt;/object&gt;&lt;object type=&quot;3&quot; unique_id=&quot;10046&quot;&gt;&lt;property id=&quot;20148&quot; value=&quot;5&quot;/&gt;&lt;property id=&quot;20300&quot; value=&quot;Slide 45 - &amp;quot;Supply Curve and Demand Curve&amp;quot;&quot;/&gt;&lt;property id=&quot;20307&quot; value=&quot;266&quot;/&gt;&lt;/object&gt;&lt;object type=&quot;3&quot; unique_id=&quot;10058&quot;&gt;&lt;property id=&quot;20148&quot; value=&quot;5&quot;/&gt;&lt;property id=&quot;20300&quot; value=&quot;Slide 60 - &amp;quot;American Business Today (cont’d)&amp;quot;&quot;/&gt;&lt;property id=&quot;20307&quot; value=&quot;333&quot;/&gt;&lt;/object&gt;&lt;object type=&quot;3&quot; unique_id=&quot;10800&quot;&gt;&lt;property id=&quot;20148&quot; value=&quot;5&quot;/&gt;&lt;property id=&quot;20300&quot; value=&quot;Slide 11 - &amp;quot;The Importance of Manufacturing&amp;quot;&quot;/&gt;&lt;property id=&quot;20307&quot; value=&quot;374&quot;/&gt;&lt;/object&gt;&lt;object type=&quot;3&quot; unique_id=&quot;10801&quot;&gt;&lt;property id=&quot;20148&quot; value=&quot;5&quot;/&gt;&lt;property id=&quot;20300&quot; value=&quot;Slide 41 - &amp;quot;Fiscal Policy&amp;quot;&quot;/&gt;&lt;property id=&quot;20307&quot; value=&quot;375&quot;/&gt;&lt;/object&gt;&lt;object type=&quot;3&quot; unique_id=&quot;10802&quot;&gt;&lt;property id=&quot;20148&quot; value=&quot;5&quot;/&gt;&lt;property id=&quot;20300&quot; value=&quot;Slide 42 - &amp;quot;Federal Deficit and National Debt&amp;quot;&quot;/&gt;&lt;property id=&quot;20307&quot; value=&quot;376&quot;/&gt;&lt;/object&gt;&lt;object type=&quot;3&quot; unique_id=&quot;10803&quot;&gt;&lt;property id=&quot;20148&quot; value=&quot;5&quot;/&gt;&lt;property id=&quot;20300&quot; value=&quot;Slide 43 - &amp;quot;Competition&amp;quot;&quot;/&gt;&lt;property id=&quot;20307&quot; value=&quot;377&quot;/&gt;&lt;/object&gt;&lt;object type=&quot;3&quot; unique_id=&quot;10804&quot;&gt;&lt;property id=&quot;20148&quot; value=&quot;5&quot;/&gt;&lt;property id=&quot;20300&quot; value=&quot;Slide 44 - &amp;quot;Perfect Competition&amp;quot;&quot;/&gt;&lt;property id=&quot;20307&quot; value=&quot;379&quot;/&gt;&lt;/object&gt;&lt;object type=&quot;3&quot; unique_id=&quot;10805&quot;&gt;&lt;property id=&quot;20148&quot; value=&quot;5&quot;/&gt;&lt;property id=&quot;20300&quot; value=&quot;Slide 46 - &amp;quot;Monopolistic Competition&amp;quot;&quot;/&gt;&lt;property id=&quot;20307&quot; value=&quot;381&quot;/&gt;&lt;/object&gt;&lt;object type=&quot;3&quot; unique_id=&quot;10806&quot;&gt;&lt;property id=&quot;20148&quot; value=&quot;5&quot;/&gt;&lt;property id=&quot;20300&quot; value=&quot;Slide 47 - &amp;quot;Oligopoly&amp;quot;&quot;/&gt;&lt;property id=&quot;20307&quot; value=&quot;382&quot;/&gt;&lt;/object&gt;&lt;object type=&quot;3&quot; unique_id=&quot;10807&quot;&gt;&lt;property id=&quot;20148&quot; value=&quot;5&quot;/&gt;&lt;property id=&quot;20300&quot; value=&quot;Slide 48 - &amp;quot;Monopoly&amp;quot;&quot;/&gt;&lt;property id=&quot;20307&quot; value=&quot;383&quot;/&gt;&lt;/object&gt;&lt;object type=&quot;3&quot; unique_id=&quot;10808&quot;&gt;&lt;property id=&quot;20148&quot; value=&quot;5&quot;/&gt;&lt;property id=&quot;20300&quot; value=&quot;Slide 49 - &amp;quot;Monopoly&amp;quot;&quot;/&gt;&lt;property id=&quot;20307&quot; value=&quot;384&quot;/&gt;&lt;/object&gt;&lt;object type=&quot;3&quot; unique_id=&quot;10809&quot;&gt;&lt;property id=&quot;20148&quot; value=&quot;5&quot;/&gt;&lt;property id=&quot;20300&quot; value=&quot;Slide 50 - &amp;quot;Early Business Development&amp;quot;&quot;/&gt;&lt;property id=&quot;20307&quot; value=&quot;385&quot;/&gt;&lt;/object&gt;&lt;object type=&quot;3&quot; unique_id=&quot;11859&quot;&gt;&lt;property id=&quot;20148&quot; value=&quot;5&quot;/&gt;&lt;property id=&quot;20300&quot; value=&quot;Slide 51 - &amp;quot;Early Business Development&amp;quot;&quot;/&gt;&lt;property id=&quot;20307&quot; value=&quot;386&quot;/&gt;&lt;/object&gt;&lt;object type=&quot;3&quot; unique_id=&quot;11860&quot;&gt;&lt;property id=&quot;20148&quot; value=&quot;5&quot;/&gt;&lt;property id=&quot;20300&quot; value=&quot;Slide 52 - &amp;quot;Early Business Development&amp;quot;&quot;/&gt;&lt;property id=&quot;20307&quot; value=&quot;387&quot;/&gt;&lt;/object&gt;&lt;object type=&quot;3&quot; unique_id=&quot;11861&quot;&gt;&lt;property id=&quot;20148&quot; value=&quot;5&quot;/&gt;&lt;property id=&quot;20300&quot; value=&quot;Slide 53 - &amp;quot;Early Business Development&amp;quot;&quot;/&gt;&lt;property id=&quot;20307&quot; value=&quot;388&quot;/&gt;&lt;/object&gt;&lt;object type=&quot;3&quot; unique_id=&quot;11862&quot;&gt;&lt;property id=&quot;20148&quot; value=&quot;5&quot;/&gt;&lt;property id=&quot;20300&quot; value=&quot;Slide 54 - &amp;quot;Business Development in the 1900s&amp;quot;&quot;/&gt;&lt;property id=&quot;20307&quot; value=&quot;391&quot;/&gt;&lt;/object&gt;&lt;object type=&quot;3&quot; unique_id=&quot;11863&quot;&gt;&lt;property id=&quot;20148&quot; value=&quot;5&quot;/&gt;&lt;property id=&quot;20300&quot; value=&quot;Slide 55 - &amp;quot;Business Development in the 1900s&amp;quot;&quot;/&gt;&lt;property id=&quot;20307&quot; value=&quot;392&quot;/&gt;&lt;/object&gt;&lt;object type=&quot;3&quot; unique_id=&quot;11864&quot;&gt;&lt;property id=&quot;20148&quot; value=&quot;5&quot;/&gt;&lt;property id=&quot;20300&quot; value=&quot;Slide 56 - &amp;quot;Business Development in the 1900s&amp;quot;&quot;/&gt;&lt;property id=&quot;20307&quot; value=&quot;393&quot;/&gt;&lt;/object&gt;&lt;object type=&quot;3&quot; unique_id=&quot;11865&quot;&gt;&lt;property id=&quot;20148&quot; value=&quot;5&quot;/&gt;&lt;property id=&quot;20300&quot; value=&quot;Slide 57 - &amp;quot;Business Development in the 1900s&amp;quot;&quot;/&gt;&lt;property id=&quot;20307&quot; value=&quot;394&quot;/&gt;&lt;/object&gt;&lt;object type=&quot;3&quot; unique_id=&quot;11866&quot;&gt;&lt;property id=&quot;20148&quot; value=&quot;5&quot;/&gt;&lt;property id=&quot;20300&quot; value=&quot;Slide 58 - &amp;quot;Business Development in the 1900s&amp;quot;&quot;/&gt;&lt;property id=&quot;20307&quot; value=&quot;395&quot;/&gt;&lt;/object&gt;&lt;object type=&quot;3&quot; unique_id=&quot;11867&quot;&gt;&lt;property id=&quot;20148&quot; value=&quot;5&quot;/&gt;&lt;property id=&quot;20300&quot; value=&quot;Slide 59 - &amp;quot;American Business Today&amp;quot;&quot;/&gt;&lt;property id=&quot;20307&quot; value=&quot;396&quot;/&gt;&lt;/object&gt;&lt;object type=&quot;3&quot; unique_id=&quot;11868&quot;&gt;&lt;property id=&quot;20148&quot; value=&quot;5&quot;/&gt;&lt;property id=&quot;20300&quot; value=&quot;Slide 61 - &amp;quot;U.S. Manufacturing Employment&amp;#x0D;&amp;#x0A;1980 - 2008 and Projected 2018 (000s)&amp;quot;&quot;/&gt;&lt;property id=&quot;20307&quot; value=&quot;389&quot;/&gt;&lt;/object&gt;&lt;object type=&quot;3&quot; unique_id=&quot;11869&quot;&gt;&lt;property id=&quot;20148&quot; value=&quot;5&quot;/&gt;&lt;property id=&quot;20300&quot; value=&quot;Slide 62 - &amp;quot;A Few of the Fastest Growing &amp;#x0D;&amp;#x0A;Occupations 2008-2018 &amp;#x0D;&amp;#x0A;&amp;quot;&quot;/&gt;&lt;property id=&quot;20307&quot; value=&quot;39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ride12e">
  <a:themeElements>
    <a:clrScheme name="BUS11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C00000"/>
      </a:accent5>
      <a:accent6>
        <a:srgbClr val="9C9CDE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6600">
            <a:alpha val="25000"/>
          </a:srgbClr>
        </a:solidFill>
        <a:ln w="25400">
          <a:solidFill>
            <a:srgbClr val="0066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7704</TotalTime>
  <Words>2619</Words>
  <Application>Microsoft Office PowerPoint</Application>
  <PresentationFormat>On-screen Show (4:3)</PresentationFormat>
  <Paragraphs>466</Paragraphs>
  <Slides>56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Arial</vt:lpstr>
      <vt:lpstr>Arial Black</vt:lpstr>
      <vt:lpstr>Arial Narrow</vt:lpstr>
      <vt:lpstr>Arial Narrow Bold</vt:lpstr>
      <vt:lpstr>Calibri</vt:lpstr>
      <vt:lpstr>Lucida Sans</vt:lpstr>
      <vt:lpstr>Times New Roman</vt:lpstr>
      <vt:lpstr>Trebuchet MS</vt:lpstr>
      <vt:lpstr>Wingdings</vt:lpstr>
      <vt:lpstr>Pride12e</vt:lpstr>
      <vt:lpstr>Producing Quality Goods and Services</vt:lpstr>
      <vt:lpstr>Learning Objectives</vt:lpstr>
      <vt:lpstr>Learning Objectives (continued)</vt:lpstr>
      <vt:lpstr>What is Production?</vt:lpstr>
      <vt:lpstr>How American Manufacturers Compete in the Global Marketplace</vt:lpstr>
      <vt:lpstr>The Bad News for Manufacturers</vt:lpstr>
      <vt:lpstr>The Good News for Manufacturers</vt:lpstr>
      <vt:lpstr>Reshoring</vt:lpstr>
      <vt:lpstr>Manufacturing: Elements of Success</vt:lpstr>
      <vt:lpstr>Careers in Operations Management</vt:lpstr>
      <vt:lpstr>Successful Operations Managers</vt:lpstr>
      <vt:lpstr>Utility</vt:lpstr>
      <vt:lpstr>The Conversion Process</vt:lpstr>
      <vt:lpstr>Manufacturing Using a  Conversion Process</vt:lpstr>
      <vt:lpstr>The Increasing Importance of Services</vt:lpstr>
      <vt:lpstr>The Increasing Importance of Services: Planning</vt:lpstr>
      <vt:lpstr>The Increasing Importance of Services: Evaluating</vt:lpstr>
      <vt:lpstr>The Service Process</vt:lpstr>
      <vt:lpstr>The Service Process: Evaluating Quality</vt:lpstr>
      <vt:lpstr>New Products and Services: Research and Development</vt:lpstr>
      <vt:lpstr>New Products and Services: Product Extension and Refinement</vt:lpstr>
      <vt:lpstr>Planning for Production</vt:lpstr>
      <vt:lpstr>Planning for Production:  Design Planning</vt:lpstr>
      <vt:lpstr>Design Planning: Product Line</vt:lpstr>
      <vt:lpstr>Design Planning: Product Design</vt:lpstr>
      <vt:lpstr>Design Planning: Capacity</vt:lpstr>
      <vt:lpstr>Design Planning: Use of Technology</vt:lpstr>
      <vt:lpstr>Site Selection and Facilities Planning</vt:lpstr>
      <vt:lpstr>Location Considertations</vt:lpstr>
      <vt:lpstr>Site Selection and Facilities Planning: Human Resources and Plant Layout</vt:lpstr>
      <vt:lpstr>Process Layout</vt:lpstr>
      <vt:lpstr>Product Layout</vt:lpstr>
      <vt:lpstr>Fixed-Position Layout</vt:lpstr>
      <vt:lpstr>Operational Planning</vt:lpstr>
      <vt:lpstr>Operations Control</vt:lpstr>
      <vt:lpstr>Operations Control: Purchasing</vt:lpstr>
      <vt:lpstr>Operations Control: Inventory Control</vt:lpstr>
      <vt:lpstr>Inventory Control: Materials Requirement Planning (MRP)</vt:lpstr>
      <vt:lpstr>Inventory Control: Just-in-Time Inventory System</vt:lpstr>
      <vt:lpstr>Operations Control: Scheduling</vt:lpstr>
      <vt:lpstr>Operations Control: Quality Control</vt:lpstr>
      <vt:lpstr>Quality Control: Malcolm Baldrige National Quality Award</vt:lpstr>
      <vt:lpstr>Techniques Used to Improve Quality</vt:lpstr>
      <vt:lpstr>Quality Control: Employee Participation</vt:lpstr>
      <vt:lpstr>Quality Control:  Total Quality Management</vt:lpstr>
      <vt:lpstr>Quality Control:  World Quality Standards</vt:lpstr>
      <vt:lpstr>ISO 9000 and ISO 14000</vt:lpstr>
      <vt:lpstr>Class Exercise</vt:lpstr>
      <vt:lpstr>Production Planning: A Summary</vt:lpstr>
      <vt:lpstr>Improving Productivity Growth</vt:lpstr>
      <vt:lpstr>Productivity Growth Rates</vt:lpstr>
      <vt:lpstr>Impact of Automation, Robotics,  and Computers on Productivity</vt:lpstr>
      <vt:lpstr>Computer Manufacturing Systems</vt:lpstr>
      <vt:lpstr>Flexible Manufacturing Systems</vt:lpstr>
      <vt:lpstr>Sustainability</vt:lpstr>
      <vt:lpstr>Technological Displacement </vt:lpstr>
    </vt:vector>
  </TitlesOfParts>
  <Company>HMCo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One</dc:title>
  <dc:creator>Tianna Tagami;Instructional Designer</dc:creator>
  <cp:lastModifiedBy>David Verville</cp:lastModifiedBy>
  <cp:revision>386</cp:revision>
  <dcterms:modified xsi:type="dcterms:W3CDTF">2017-09-04T23:01:16Z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GUID">
    <vt:lpwstr>81C559C9-D57A-447F-8ADB-55EC58C1EE43</vt:lpwstr>
  </property>
  <property fmtid="{D5CDD505-2E9C-101B-9397-08002B2CF9AE}" pid="4" name="ArticulatePath">
    <vt:lpwstr>PHK11eCh01_lecture</vt:lpwstr>
  </property>
  <property fmtid="{D5CDD505-2E9C-101B-9397-08002B2CF9AE}" pid="5" name="ArticulateProjectFull">
    <vt:lpwstr>C:\Documents and Settings\Don\My Documents\Don Izzo\LarryFlick\Business 11e\Izzo PPT\PHK11eCh01_lecture.ppta</vt:lpwstr>
  </property>
  <property fmtid="{D5CDD505-2E9C-101B-9397-08002B2CF9AE}" pid="6" name="_AdHocReviewCycleID">
    <vt:i4>135892425</vt:i4>
  </property>
  <property fmtid="{D5CDD505-2E9C-101B-9397-08002B2CF9AE}" pid="7" name="_NewReviewCycle">
    <vt:lpwstr/>
  </property>
  <property fmtid="{D5CDD505-2E9C-101B-9397-08002B2CF9AE}" pid="8" name="_EmailSubject">
    <vt:lpwstr>PowerPoint Project for Pride, BUSINESS, 12E</vt:lpwstr>
  </property>
  <property fmtid="{D5CDD505-2E9C-101B-9397-08002B2CF9AE}" pid="9" name="_AuthorEmail">
    <vt:lpwstr>Joanne.Dauksewicz@cengage.com</vt:lpwstr>
  </property>
  <property fmtid="{D5CDD505-2E9C-101B-9397-08002B2CF9AE}" pid="10" name="_AuthorEmailDisplayName">
    <vt:lpwstr>Dauksewicz, Joanne</vt:lpwstr>
  </property>
</Properties>
</file>